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5025" r:id="rId2"/>
    <p:sldMasterId id="2147485051" r:id="rId3"/>
  </p:sldMasterIdLst>
  <p:notesMasterIdLst>
    <p:notesMasterId r:id="rId66"/>
  </p:notesMasterIdLst>
  <p:handoutMasterIdLst>
    <p:handoutMasterId r:id="rId67"/>
  </p:handoutMasterIdLst>
  <p:sldIdLst>
    <p:sldId id="1141" r:id="rId4"/>
    <p:sldId id="1394" r:id="rId5"/>
    <p:sldId id="1446" r:id="rId6"/>
    <p:sldId id="1548" r:id="rId7"/>
    <p:sldId id="1544" r:id="rId8"/>
    <p:sldId id="1546" r:id="rId9"/>
    <p:sldId id="1552" r:id="rId10"/>
    <p:sldId id="1549" r:id="rId11"/>
    <p:sldId id="1550" r:id="rId12"/>
    <p:sldId id="1551" r:id="rId13"/>
    <p:sldId id="1545" r:id="rId14"/>
    <p:sldId id="1528" r:id="rId15"/>
    <p:sldId id="1537" r:id="rId16"/>
    <p:sldId id="1583" r:id="rId17"/>
    <p:sldId id="1584" r:id="rId18"/>
    <p:sldId id="1574" r:id="rId19"/>
    <p:sldId id="1575" r:id="rId20"/>
    <p:sldId id="1559" r:id="rId21"/>
    <p:sldId id="1588" r:id="rId22"/>
    <p:sldId id="1602" r:id="rId23"/>
    <p:sldId id="1560" r:id="rId24"/>
    <p:sldId id="1563" r:id="rId25"/>
    <p:sldId id="1573" r:id="rId26"/>
    <p:sldId id="1566" r:id="rId27"/>
    <p:sldId id="1568" r:id="rId28"/>
    <p:sldId id="1589" r:id="rId29"/>
    <p:sldId id="1569" r:id="rId30"/>
    <p:sldId id="1571" r:id="rId31"/>
    <p:sldId id="1572" r:id="rId32"/>
    <p:sldId id="1554" r:id="rId33"/>
    <p:sldId id="1577" r:id="rId34"/>
    <p:sldId id="1555" r:id="rId35"/>
    <p:sldId id="1579" r:id="rId36"/>
    <p:sldId id="1580" r:id="rId37"/>
    <p:sldId id="1447" r:id="rId38"/>
    <p:sldId id="1442" r:id="rId39"/>
    <p:sldId id="1462" r:id="rId40"/>
    <p:sldId id="1445" r:id="rId41"/>
    <p:sldId id="1449" r:id="rId42"/>
    <p:sldId id="1502" r:id="rId43"/>
    <p:sldId id="1463" r:id="rId44"/>
    <p:sldId id="1444" r:id="rId45"/>
    <p:sldId id="1454" r:id="rId46"/>
    <p:sldId id="1455" r:id="rId47"/>
    <p:sldId id="1456" r:id="rId48"/>
    <p:sldId id="1458" r:id="rId49"/>
    <p:sldId id="1461" r:id="rId50"/>
    <p:sldId id="1503" r:id="rId51"/>
    <p:sldId id="1504" r:id="rId52"/>
    <p:sldId id="1476" r:id="rId53"/>
    <p:sldId id="1520" r:id="rId54"/>
    <p:sldId id="1505" r:id="rId55"/>
    <p:sldId id="1513" r:id="rId56"/>
    <p:sldId id="1512" r:id="rId57"/>
    <p:sldId id="1514" r:id="rId58"/>
    <p:sldId id="1516" r:id="rId59"/>
    <p:sldId id="1524" r:id="rId60"/>
    <p:sldId id="1517" r:id="rId61"/>
    <p:sldId id="1604" r:id="rId62"/>
    <p:sldId id="1598" r:id="rId63"/>
    <p:sldId id="1518" r:id="rId64"/>
    <p:sldId id="1473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009900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CBC"/>
    <a:srgbClr val="CC66FF"/>
    <a:srgbClr val="FF99CC"/>
    <a:srgbClr val="CC6600"/>
    <a:srgbClr val="009999"/>
    <a:srgbClr val="99CCFF"/>
    <a:srgbClr val="FFCCFF"/>
    <a:srgbClr val="FFFF99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27" autoAdjust="0"/>
  </p:normalViewPr>
  <p:slideViewPr>
    <p:cSldViewPr>
      <p:cViewPr varScale="1">
        <p:scale>
          <a:sx n="47" d="100"/>
          <a:sy n="47" d="100"/>
        </p:scale>
        <p:origin x="59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36596F51-6D70-4E00-BD27-D6128DED8D30}" type="datetimeFigureOut">
              <a:rPr lang="en-GB"/>
              <a:pPr>
                <a:defRPr/>
              </a:pPr>
              <a:t>31/07/2016</a:t>
            </a:fld>
            <a:endParaRPr lang="en-GB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7561D2-3D31-4DC2-B4E5-F3CEA6671C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8028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fld id="{DD188518-3148-4DE1-8246-F090CF8042AD}" type="datetimeFigureOut">
              <a:rPr lang="pl-PL"/>
              <a:pPr>
                <a:defRPr/>
              </a:pPr>
              <a:t>2016-07-31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C61804-9AC6-403A-9DFD-78BF238A6870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933178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61804-9AC6-403A-9DFD-78BF238A6870}" type="slidenum">
              <a:rPr lang="pl-PL" altLang="en-US" smtClean="0"/>
              <a:pPr/>
              <a:t>3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06752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61804-9AC6-403A-9DFD-78BF238A6870}" type="slidenum">
              <a:rPr lang="pl-PL" altLang="en-US" smtClean="0"/>
              <a:pPr/>
              <a:t>6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503673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61804-9AC6-403A-9DFD-78BF238A6870}" type="slidenum">
              <a:rPr lang="pl-PL" altLang="en-US" smtClean="0"/>
              <a:pPr/>
              <a:t>7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235822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61804-9AC6-403A-9DFD-78BF238A6870}" type="slidenum">
              <a:rPr lang="pl-PL" altLang="en-US" smtClean="0"/>
              <a:pPr/>
              <a:t>11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37850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1BBC0C-DE8E-4E82-970E-DC83D66DF8B1}" type="slidenum">
              <a:rPr lang="pl-PL" altLang="en-US"/>
              <a:pPr/>
              <a:t>18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64999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1BBC0C-DE8E-4E82-970E-DC83D66DF8B1}" type="slidenum">
              <a:rPr lang="pl-PL" altLang="en-US"/>
              <a:pPr/>
              <a:t>20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145164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F78DD3-E84D-466C-A14A-ECF15B2F57E0}" type="slidenum">
              <a:rPr lang="pl-PL" altLang="en-US"/>
              <a:pPr/>
              <a:t>23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4392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F78DD3-E84D-466C-A14A-ECF15B2F57E0}" type="slidenum">
              <a:rPr lang="pl-PL" altLang="en-US"/>
              <a:pPr/>
              <a:t>24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874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D958B-6E7D-459A-9593-FD9FE5C693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5D3A7-1824-409B-A819-112A37F3E3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7A441-AF8E-486D-A895-D244DFEFB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13718-CA47-445A-A8FB-A9F2C353EB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73E629-5897-48D0-A40E-331D7D680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8962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4DD056E-3D9E-41A2-BA0F-EE65BFEFD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6965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926CBD-11D0-4BBB-92B6-1FCE94D7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924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1D94A0B-9B43-4F85-A364-A457DA357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0095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8FF341-D1A1-42FE-A5FF-811F03042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6455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14422-FA0D-4908-A187-08008A08C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25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67DA7A-AB7A-4FDE-B437-164B073AE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147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25775-8B19-4FAC-934D-5B64F26634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C8921D-0F87-48F7-82D5-20834EC19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8315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3A8F84-DBF2-493F-A876-BAB2F006E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64084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0C22C7-EBAE-4B55-9032-F7C76112F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094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72D335-E42F-421D-A319-B218747C7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5645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CF7BF9-AB88-4461-AABC-DCBFB8CDE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43922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E6C1-D9B7-4DC6-B267-640D33A8A9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13824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6CDD1-ED95-4877-8D79-DDFBBEBB4ED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4135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D411E-5818-4EAD-8268-6D1E30EEF9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4581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F2D61-EE6C-474C-A2A7-A34989D268E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21864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2C4F-E698-456F-A434-C9A250D7DB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753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F2683-C122-44D0-8DAA-25CD1D721D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FA3D9-12BB-4A04-B0D6-D318FDA9B3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363790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E960-A4FB-48B8-B728-02FCB82040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95153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CEEFD-689C-4AD1-AF4F-86ACB963CC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64748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3137-67D6-418E-86DF-786037EFC1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61529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2E25-7AE9-4B8E-8E6A-B7830ECFB7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48625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C8E0A-F6B0-4B6D-89CB-49159E9EE54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6789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B5EDA-39F8-4A46-AB32-7A89C813CC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5725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F0590-4E50-4677-90FB-7473ACCFAB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BD891-340A-4087-8E56-C9C581B792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E2873-32F3-4D2C-B664-075E7FB910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E18CD-C653-4DFB-AE66-D051FE1F58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A6CE7-6311-46F3-B595-16E144D2CF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D20D5-441A-42AF-AEB7-55A1F8599E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Kliknij, aby edytować style wzorca tekstu</a:t>
            </a:r>
          </a:p>
          <a:p>
            <a:pPr lvl="1"/>
            <a:r>
              <a:rPr lang="en-US" altLang="en-US" smtClean="0"/>
              <a:t>Drugi poziom</a:t>
            </a:r>
          </a:p>
          <a:p>
            <a:pPr lvl="2"/>
            <a:r>
              <a:rPr lang="en-US" altLang="en-US" smtClean="0"/>
              <a:t>Trzeci poziom</a:t>
            </a:r>
          </a:p>
          <a:p>
            <a:pPr lvl="3"/>
            <a:r>
              <a:rPr lang="en-US" altLang="en-US" smtClean="0"/>
              <a:t>Czwarty poziom</a:t>
            </a:r>
          </a:p>
          <a:p>
            <a:pPr lvl="4"/>
            <a:r>
              <a:rPr lang="en-US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07A6C52F-A014-43B8-A468-548C1A5329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3" r:id="rId1"/>
    <p:sldLayoutId id="2147485014" r:id="rId2"/>
    <p:sldLayoutId id="2147485015" r:id="rId3"/>
    <p:sldLayoutId id="2147485016" r:id="rId4"/>
    <p:sldLayoutId id="2147485017" r:id="rId5"/>
    <p:sldLayoutId id="2147485018" r:id="rId6"/>
    <p:sldLayoutId id="2147485019" r:id="rId7"/>
    <p:sldLayoutId id="2147485020" r:id="rId8"/>
    <p:sldLayoutId id="2147485021" r:id="rId9"/>
    <p:sldLayoutId id="2147485022" r:id="rId10"/>
    <p:sldLayoutId id="2147485023" r:id="rId11"/>
    <p:sldLayoutId id="2147485024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Kliknij, aby edytować styl wzorca tytułu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Kliknij, aby edytować style wzorca tekstu</a:t>
            </a:r>
          </a:p>
          <a:p>
            <a:pPr lvl="1"/>
            <a:r>
              <a:rPr lang="en-US" altLang="en-US" smtClean="0"/>
              <a:t>Drugi poziom</a:t>
            </a:r>
          </a:p>
          <a:p>
            <a:pPr lvl="2"/>
            <a:r>
              <a:rPr lang="en-US" altLang="en-US" smtClean="0"/>
              <a:t>Trzeci poziom</a:t>
            </a:r>
          </a:p>
          <a:p>
            <a:pPr lvl="3"/>
            <a:r>
              <a:rPr lang="en-US" altLang="en-US" smtClean="0"/>
              <a:t>Czwarty poziom</a:t>
            </a:r>
          </a:p>
          <a:p>
            <a:pPr lvl="4"/>
            <a:r>
              <a:rPr lang="en-US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fld id="{BA44430A-174B-428F-BF44-E5DA3208C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6" r:id="rId1"/>
    <p:sldLayoutId id="2147485027" r:id="rId2"/>
    <p:sldLayoutId id="2147485028" r:id="rId3"/>
    <p:sldLayoutId id="2147485029" r:id="rId4"/>
    <p:sldLayoutId id="2147485030" r:id="rId5"/>
    <p:sldLayoutId id="2147485031" r:id="rId6"/>
    <p:sldLayoutId id="2147485032" r:id="rId7"/>
    <p:sldLayoutId id="2147485033" r:id="rId8"/>
    <p:sldLayoutId id="2147485034" r:id="rId9"/>
    <p:sldLayoutId id="2147485035" r:id="rId10"/>
    <p:sldLayoutId id="2147485036" r:id="rId11"/>
    <p:sldLayoutId id="2147485037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Kliknij, aby edytować style wzorca tekstu</a:t>
            </a:r>
          </a:p>
          <a:p>
            <a:pPr lvl="1"/>
            <a:r>
              <a:rPr lang="en-US" altLang="en-US" smtClean="0"/>
              <a:t>Drugi poziom</a:t>
            </a:r>
          </a:p>
          <a:p>
            <a:pPr lvl="2"/>
            <a:r>
              <a:rPr lang="en-US" altLang="en-US" smtClean="0"/>
              <a:t>Trzeci poziom</a:t>
            </a:r>
          </a:p>
          <a:p>
            <a:pPr lvl="3"/>
            <a:r>
              <a:rPr lang="en-US" altLang="en-US" smtClean="0"/>
              <a:t>Czwarty poziom</a:t>
            </a:r>
          </a:p>
          <a:p>
            <a:pPr lvl="4"/>
            <a:r>
              <a:rPr lang="en-US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-1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F2BC84-B9AD-4354-A533-F4636ED4FFC4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2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53" r:id="rId2"/>
    <p:sldLayoutId id="2147485054" r:id="rId3"/>
    <p:sldLayoutId id="2147485055" r:id="rId4"/>
    <p:sldLayoutId id="2147485056" r:id="rId5"/>
    <p:sldLayoutId id="2147485057" r:id="rId6"/>
    <p:sldLayoutId id="2147485058" r:id="rId7"/>
    <p:sldLayoutId id="2147485059" r:id="rId8"/>
    <p:sldLayoutId id="2147485060" r:id="rId9"/>
    <p:sldLayoutId id="2147485061" r:id="rId10"/>
    <p:sldLayoutId id="2147485062" r:id="rId11"/>
    <p:sldLayoutId id="2147485063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odtytuł 4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80920" cy="5832475"/>
          </a:xfrm>
          <a:solidFill>
            <a:srgbClr val="CCFFFF"/>
          </a:solidFill>
        </p:spPr>
        <p:txBody>
          <a:bodyPr/>
          <a:lstStyle/>
          <a:p>
            <a:endParaRPr lang="en-GB" altLang="en-US" sz="4400" dirty="0" smtClean="0"/>
          </a:p>
          <a:p>
            <a:r>
              <a:rPr lang="en-GB" altLang="en-US" sz="4400" dirty="0" smtClean="0"/>
              <a:t>On new applications of </a:t>
            </a:r>
          </a:p>
          <a:p>
            <a:r>
              <a:rPr lang="en-GB" altLang="en-US" sz="4400" dirty="0" smtClean="0"/>
              <a:t>noncommutative rings</a:t>
            </a:r>
            <a:r>
              <a:rPr lang="pl-PL" altLang="en-US" sz="4400" dirty="0" smtClean="0"/>
              <a:t> </a:t>
            </a:r>
            <a:endParaRPr lang="en-GB" altLang="en-US" sz="4400" dirty="0" smtClean="0"/>
          </a:p>
          <a:p>
            <a:endParaRPr lang="en-GB" altLang="en-US" sz="1000" dirty="0" smtClean="0"/>
          </a:p>
          <a:p>
            <a:endParaRPr lang="en-GB" altLang="en-US" sz="1000" dirty="0" smtClean="0"/>
          </a:p>
          <a:p>
            <a:endParaRPr lang="en-GB" altLang="en-US" sz="1000" dirty="0" smtClean="0"/>
          </a:p>
          <a:p>
            <a:r>
              <a:rPr lang="en-GB" altLang="en-US" sz="3600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Agata</a:t>
            </a:r>
            <a:r>
              <a:rPr lang="en-GB" altLang="en-US" sz="36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GB" altLang="en-US" sz="3600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Smoktunowicz</a:t>
            </a:r>
            <a:endParaRPr lang="en-GB" altLang="en-US" sz="3600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endParaRPr lang="en-GB" altLang="en-US" sz="3600" dirty="0" smtClean="0"/>
          </a:p>
          <a:p>
            <a:endParaRPr lang="en-GB" altLang="en-US" sz="1000" dirty="0" smtClean="0"/>
          </a:p>
          <a:p>
            <a:r>
              <a:rPr lang="en-GB" altLang="en-US" sz="2400" dirty="0" smtClean="0"/>
              <a:t>XXI </a:t>
            </a:r>
            <a:r>
              <a:rPr lang="en-GB" altLang="en-US" sz="2400" dirty="0" err="1" smtClean="0"/>
              <a:t>Coloquio</a:t>
            </a: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Latinoamericano</a:t>
            </a:r>
            <a:r>
              <a:rPr lang="en-GB" altLang="en-US" sz="2400" dirty="0" smtClean="0"/>
              <a:t> de Algebra, July 201</a:t>
            </a:r>
            <a:r>
              <a:rPr lang="pl-PL" altLang="en-US" sz="2400" dirty="0" smtClean="0"/>
              <a:t>6</a:t>
            </a:r>
            <a:r>
              <a:rPr lang="en-GB" altLang="en-US" sz="2400" dirty="0" smtClean="0"/>
              <a:t>, </a:t>
            </a:r>
            <a:endParaRPr lang="en-GB" altLang="en-US" sz="2400" dirty="0"/>
          </a:p>
          <a:p>
            <a:r>
              <a:rPr lang="en-GB" altLang="en-US" sz="2400" dirty="0" smtClean="0"/>
              <a:t>Buenos Aires, Argentina.</a:t>
            </a:r>
          </a:p>
          <a:p>
            <a:r>
              <a:rPr lang="en-GB" altLang="en-US" dirty="0" smtClean="0"/>
              <a:t>             </a:t>
            </a:r>
            <a:r>
              <a:rPr lang="en-GB" altLang="en-US" sz="2800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GB" b="1" dirty="0" err="1" smtClean="0"/>
              <a:t>Acons</a:t>
            </a:r>
            <a:r>
              <a:rPr lang="en-GB" b="1" dirty="0" smtClean="0"/>
              <a:t> are potential algebras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552718"/>
            <a:ext cx="8026152" cy="501675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000000"/>
                </a:solidFill>
              </a:rPr>
              <a:t>Acons</a:t>
            </a:r>
            <a:r>
              <a:rPr lang="en-GB" sz="3200" dirty="0">
                <a:solidFill>
                  <a:srgbClr val="000000"/>
                </a:solidFill>
              </a:rPr>
              <a:t> are certain factors of MMAs- the maximal modification algebras (MMAs); they were developed by </a:t>
            </a:r>
            <a:r>
              <a:rPr lang="en-GB" sz="3200" dirty="0" err="1">
                <a:solidFill>
                  <a:srgbClr val="000000"/>
                </a:solidFill>
              </a:rPr>
              <a:t>Iyama</a:t>
            </a:r>
            <a:r>
              <a:rPr lang="en-GB" sz="3200" dirty="0">
                <a:solidFill>
                  <a:srgbClr val="000000"/>
                </a:solidFill>
              </a:rPr>
              <a:t> and </a:t>
            </a:r>
            <a:r>
              <a:rPr lang="en-GB" sz="3200" dirty="0" err="1" smtClean="0">
                <a:solidFill>
                  <a:srgbClr val="000000"/>
                </a:solidFill>
              </a:rPr>
              <a:t>Wemyss</a:t>
            </a:r>
            <a:r>
              <a:rPr lang="en-GB" sz="3200" dirty="0" smtClean="0">
                <a:solidFill>
                  <a:srgbClr val="000000"/>
                </a:solidFill>
              </a:rPr>
              <a:t>. </a:t>
            </a:r>
            <a:endParaRPr lang="en-GB" sz="3200" dirty="0">
              <a:solidFill>
                <a:srgbClr val="000000"/>
              </a:solidFill>
            </a:endParaRPr>
          </a:p>
          <a:p>
            <a:endParaRPr lang="en-GB" sz="3200" dirty="0" smtClean="0">
              <a:solidFill>
                <a:srgbClr val="000000"/>
              </a:solidFill>
            </a:endParaRPr>
          </a:p>
          <a:p>
            <a:r>
              <a:rPr lang="en-GB" sz="3200" dirty="0" smtClean="0">
                <a:solidFill>
                  <a:srgbClr val="000000"/>
                </a:solidFill>
              </a:rPr>
              <a:t>If </a:t>
            </a:r>
            <a:r>
              <a:rPr lang="en-GB" sz="3200" dirty="0">
                <a:solidFill>
                  <a:srgbClr val="000000"/>
                </a:solidFill>
              </a:rPr>
              <a:t>R is a 3-dimensional </a:t>
            </a:r>
            <a:r>
              <a:rPr lang="en-GB" sz="3200" dirty="0" smtClean="0">
                <a:solidFill>
                  <a:srgbClr val="000000"/>
                </a:solidFill>
              </a:rPr>
              <a:t>algebraic variety </a:t>
            </a:r>
            <a:r>
              <a:rPr lang="en-GB" sz="3200" dirty="0">
                <a:solidFill>
                  <a:srgbClr val="000000"/>
                </a:solidFill>
              </a:rPr>
              <a:t>with MMA </a:t>
            </a:r>
            <a:r>
              <a:rPr lang="en-GB" sz="3200" b="1" dirty="0" smtClean="0">
                <a:solidFill>
                  <a:srgbClr val="CC66FF"/>
                </a:solidFill>
              </a:rPr>
              <a:t>A</a:t>
            </a:r>
            <a:r>
              <a:rPr lang="en-GB" sz="3200" dirty="0" smtClean="0">
                <a:solidFill>
                  <a:srgbClr val="000000"/>
                </a:solidFill>
              </a:rPr>
              <a:t>, </a:t>
            </a:r>
            <a:r>
              <a:rPr lang="en-GB" sz="3200" dirty="0">
                <a:solidFill>
                  <a:srgbClr val="000000"/>
                </a:solidFill>
              </a:rPr>
              <a:t>then by a result of </a:t>
            </a:r>
            <a:r>
              <a:rPr lang="en-GB" sz="3200" b="1" dirty="0">
                <a:solidFill>
                  <a:srgbClr val="000000"/>
                </a:solidFill>
              </a:rPr>
              <a:t>Van </a:t>
            </a:r>
            <a:r>
              <a:rPr lang="en-GB" sz="3200" b="1" dirty="0" smtClean="0">
                <a:solidFill>
                  <a:srgbClr val="000000"/>
                </a:solidFill>
              </a:rPr>
              <a:t>den Bergh </a:t>
            </a:r>
            <a:r>
              <a:rPr lang="en-GB" sz="3200" dirty="0" smtClean="0">
                <a:solidFill>
                  <a:srgbClr val="000000"/>
                </a:solidFill>
              </a:rPr>
              <a:t>it </a:t>
            </a:r>
            <a:r>
              <a:rPr lang="en-GB" sz="3200" dirty="0">
                <a:solidFill>
                  <a:srgbClr val="000000"/>
                </a:solidFill>
              </a:rPr>
              <a:t>follows that </a:t>
            </a:r>
            <a:r>
              <a:rPr lang="en-GB" sz="3200" dirty="0" smtClean="0">
                <a:solidFill>
                  <a:srgbClr val="000000"/>
                </a:solidFill>
              </a:rPr>
              <a:t>the </a:t>
            </a:r>
            <a:r>
              <a:rPr lang="en-GB" sz="3200" dirty="0">
                <a:solidFill>
                  <a:srgbClr val="000000"/>
                </a:solidFill>
              </a:rPr>
              <a:t>relations of </a:t>
            </a:r>
            <a:r>
              <a:rPr lang="en-GB" sz="3200" b="1" dirty="0">
                <a:solidFill>
                  <a:srgbClr val="CC66FF"/>
                </a:solidFill>
              </a:rPr>
              <a:t>A</a:t>
            </a:r>
            <a:r>
              <a:rPr lang="en-GB" sz="3200" dirty="0" smtClean="0">
                <a:solidFill>
                  <a:srgbClr val="000000"/>
                </a:solidFill>
              </a:rPr>
              <a:t> </a:t>
            </a:r>
            <a:r>
              <a:rPr lang="en-GB" sz="3200" dirty="0">
                <a:solidFill>
                  <a:srgbClr val="000000"/>
                </a:solidFill>
              </a:rPr>
              <a:t>come from a </a:t>
            </a:r>
            <a:r>
              <a:rPr lang="en-GB" sz="3200" b="1" dirty="0" err="1" smtClean="0">
                <a:solidFill>
                  <a:srgbClr val="000000"/>
                </a:solidFill>
              </a:rPr>
              <a:t>superpotential</a:t>
            </a:r>
            <a:r>
              <a:rPr lang="en-GB" sz="3200" b="1" dirty="0" smtClean="0">
                <a:solidFill>
                  <a:srgbClr val="000000"/>
                </a:solidFill>
              </a:rPr>
              <a:t> </a:t>
            </a:r>
            <a:r>
              <a:rPr lang="en-GB" sz="3200" dirty="0" smtClean="0">
                <a:solidFill>
                  <a:srgbClr val="000000"/>
                </a:solidFill>
              </a:rPr>
              <a:t>(under mild assumptions). Since </a:t>
            </a:r>
            <a:r>
              <a:rPr lang="en-GB" sz="3200" dirty="0" err="1" smtClean="0">
                <a:solidFill>
                  <a:srgbClr val="000000"/>
                </a:solidFill>
              </a:rPr>
              <a:t>Acon</a:t>
            </a:r>
            <a:r>
              <a:rPr lang="en-GB" sz="3200" dirty="0" smtClean="0">
                <a:solidFill>
                  <a:srgbClr val="000000"/>
                </a:solidFill>
              </a:rPr>
              <a:t> is a factor of </a:t>
            </a:r>
            <a:r>
              <a:rPr lang="en-GB" sz="3200" b="1" dirty="0">
                <a:solidFill>
                  <a:srgbClr val="CC66FF"/>
                </a:solidFill>
              </a:rPr>
              <a:t>A</a:t>
            </a:r>
            <a:r>
              <a:rPr lang="en-GB" sz="3200" dirty="0" smtClean="0">
                <a:solidFill>
                  <a:srgbClr val="000000"/>
                </a:solidFill>
              </a:rPr>
              <a:t> by </a:t>
            </a:r>
            <a:r>
              <a:rPr lang="en-GB" sz="3200" dirty="0" err="1" smtClean="0">
                <a:solidFill>
                  <a:srgbClr val="000000"/>
                </a:solidFill>
              </a:rPr>
              <a:t>idempotents</a:t>
            </a:r>
            <a:r>
              <a:rPr lang="en-GB" sz="3200" dirty="0" smtClean="0">
                <a:solidFill>
                  <a:srgbClr val="000000"/>
                </a:solidFill>
              </a:rPr>
              <a:t>, it too comes from a </a:t>
            </a:r>
            <a:r>
              <a:rPr lang="en-GB" sz="3200" dirty="0" err="1" smtClean="0">
                <a:solidFill>
                  <a:srgbClr val="000000"/>
                </a:solidFill>
              </a:rPr>
              <a:t>superpotential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26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662" y="-162272"/>
            <a:ext cx="7772400" cy="1143000"/>
          </a:xfrm>
          <a:solidFill>
            <a:srgbClr val="FFFFCC"/>
          </a:solidFill>
        </p:spPr>
        <p:txBody>
          <a:bodyPr/>
          <a:lstStyle/>
          <a:p>
            <a:r>
              <a:rPr lang="en-GB" dirty="0" smtClean="0"/>
              <a:t>Questions of </a:t>
            </a:r>
            <a:r>
              <a:rPr lang="en-GB" dirty="0" err="1" smtClean="0"/>
              <a:t>Wemyss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27584" y="980728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The potential algebras that come from geometry  are finitely dimensional.  </a:t>
            </a:r>
            <a:r>
              <a:rPr lang="en-GB" b="1" dirty="0" err="1" smtClean="0">
                <a:solidFill>
                  <a:srgbClr val="000000"/>
                </a:solidFill>
              </a:rPr>
              <a:t>Wemyss</a:t>
            </a:r>
            <a:r>
              <a:rPr lang="en-GB" b="1" dirty="0" smtClean="0">
                <a:solidFill>
                  <a:srgbClr val="000000"/>
                </a:solidFill>
              </a:rPr>
              <a:t> asked several questions </a:t>
            </a:r>
          </a:p>
          <a:p>
            <a:r>
              <a:rPr lang="en-GB" b="1" dirty="0" smtClean="0">
                <a:solidFill>
                  <a:srgbClr val="00FFFF"/>
                </a:solidFill>
              </a:rPr>
              <a:t>Question 1</a:t>
            </a:r>
            <a:r>
              <a:rPr lang="en-GB" b="1" dirty="0" smtClean="0">
                <a:solidFill>
                  <a:srgbClr val="000000"/>
                </a:solidFill>
              </a:rPr>
              <a:t>. </a:t>
            </a:r>
            <a:r>
              <a:rPr lang="en-GB" b="1" dirty="0">
                <a:solidFill>
                  <a:srgbClr val="000000"/>
                </a:solidFill>
              </a:rPr>
              <a:t>W</a:t>
            </a:r>
            <a:r>
              <a:rPr lang="en-GB" b="1" dirty="0" smtClean="0">
                <a:solidFill>
                  <a:srgbClr val="000000"/>
                </a:solidFill>
              </a:rPr>
              <a:t>hat is the minimal dimension of  an </a:t>
            </a:r>
            <a:r>
              <a:rPr lang="en-GB" b="1" dirty="0" err="1" smtClean="0">
                <a:solidFill>
                  <a:srgbClr val="000000"/>
                </a:solidFill>
              </a:rPr>
              <a:t>Acon</a:t>
            </a:r>
            <a:r>
              <a:rPr lang="en-GB" b="1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00FFFF"/>
                </a:solidFill>
              </a:rPr>
              <a:t>Question 2</a:t>
            </a:r>
            <a:r>
              <a:rPr lang="en-GB" b="1" dirty="0" smtClean="0">
                <a:solidFill>
                  <a:srgbClr val="000000"/>
                </a:solidFill>
              </a:rPr>
              <a:t>.  What is the minimal dimension of a potential algebra?</a:t>
            </a:r>
          </a:p>
          <a:p>
            <a:r>
              <a:rPr lang="en-GB" b="1" dirty="0" smtClean="0">
                <a:solidFill>
                  <a:srgbClr val="00FFFF"/>
                </a:solidFill>
              </a:rPr>
              <a:t>Question 3</a:t>
            </a:r>
            <a:r>
              <a:rPr lang="en-GB" b="1" dirty="0" smtClean="0">
                <a:solidFill>
                  <a:srgbClr val="000000"/>
                </a:solidFill>
              </a:rPr>
              <a:t>. Do all finitely dimensional  potential algebras come from geometry as </a:t>
            </a:r>
            <a:r>
              <a:rPr lang="en-GB" b="1" dirty="0" err="1" smtClean="0">
                <a:solidFill>
                  <a:srgbClr val="000000"/>
                </a:solidFill>
              </a:rPr>
              <a:t>Acons</a:t>
            </a:r>
            <a:r>
              <a:rPr lang="en-GB" b="1" dirty="0" smtClean="0">
                <a:solidFill>
                  <a:srgbClr val="000000"/>
                </a:solidFill>
              </a:rPr>
              <a:t>?</a:t>
            </a:r>
          </a:p>
          <a:p>
            <a:endParaRPr lang="en-GB" b="1" dirty="0" smtClean="0">
              <a:solidFill>
                <a:srgbClr val="000000"/>
              </a:solidFill>
            </a:endParaRPr>
          </a:p>
          <a:p>
            <a:r>
              <a:rPr lang="en-GB" b="1" dirty="0" err="1" smtClean="0">
                <a:solidFill>
                  <a:srgbClr val="000000"/>
                </a:solidFill>
              </a:rPr>
              <a:t>Wemyss</a:t>
            </a:r>
            <a:r>
              <a:rPr lang="en-GB" b="1" smtClean="0">
                <a:solidFill>
                  <a:srgbClr val="000000"/>
                </a:solidFill>
              </a:rPr>
              <a:t> et al</a:t>
            </a:r>
            <a:r>
              <a:rPr lang="en-GB" b="1" dirty="0" smtClean="0">
                <a:solidFill>
                  <a:srgbClr val="000000"/>
                </a:solidFill>
              </a:rPr>
              <a:t>. proved that rings coming from geometry have special central elements and are of a special form.</a:t>
            </a:r>
            <a:endParaRPr lang="en-GB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524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  <a:solidFill>
            <a:srgbClr val="FFCCFF"/>
          </a:solidFill>
        </p:spPr>
        <p:txBody>
          <a:bodyPr/>
          <a:lstStyle/>
          <a:p>
            <a:r>
              <a:rPr lang="en-GB" b="1" dirty="0" smtClean="0"/>
              <a:t>Some new results on </a:t>
            </a:r>
            <a:r>
              <a:rPr lang="en-GB" b="1" dirty="0" err="1" smtClean="0"/>
              <a:t>Acons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395536" y="1556792"/>
            <a:ext cx="856448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Theorem (N. </a:t>
            </a:r>
            <a:r>
              <a:rPr lang="en-GB" b="1" dirty="0" err="1" smtClean="0">
                <a:solidFill>
                  <a:srgbClr val="000000"/>
                </a:solidFill>
              </a:rPr>
              <a:t>Iyudu</a:t>
            </a:r>
            <a:r>
              <a:rPr lang="en-GB" b="1" dirty="0" smtClean="0">
                <a:solidFill>
                  <a:srgbClr val="000000"/>
                </a:solidFill>
              </a:rPr>
              <a:t>, </a:t>
            </a:r>
            <a:r>
              <a:rPr lang="en-GB" b="1" dirty="0">
                <a:solidFill>
                  <a:srgbClr val="000000"/>
                </a:solidFill>
              </a:rPr>
              <a:t>A.S.) </a:t>
            </a:r>
          </a:p>
          <a:p>
            <a:r>
              <a:rPr lang="en-GB" sz="3200" b="1" dirty="0" smtClean="0">
                <a:solidFill>
                  <a:srgbClr val="000000"/>
                </a:solidFill>
              </a:rPr>
              <a:t> </a:t>
            </a:r>
            <a:r>
              <a:rPr lang="en-GB" sz="3200" dirty="0">
                <a:solidFill>
                  <a:srgbClr val="000000"/>
                </a:solidFill>
              </a:rPr>
              <a:t>Let </a:t>
            </a:r>
            <a:r>
              <a:rPr lang="en-GB" sz="3200" dirty="0" smtClean="0">
                <a:solidFill>
                  <a:srgbClr val="000000"/>
                </a:solidFill>
              </a:rPr>
              <a:t>A(F)  </a:t>
            </a:r>
            <a:r>
              <a:rPr lang="en-GB" sz="3200" dirty="0">
                <a:solidFill>
                  <a:srgbClr val="000000"/>
                </a:solidFill>
              </a:rPr>
              <a:t>be a </a:t>
            </a:r>
            <a:r>
              <a:rPr lang="en-GB" sz="3200" b="1" dirty="0">
                <a:solidFill>
                  <a:srgbClr val="00B0F0"/>
                </a:solidFill>
              </a:rPr>
              <a:t>potential algebra </a:t>
            </a:r>
            <a:r>
              <a:rPr lang="en-GB" sz="3200" dirty="0">
                <a:solidFill>
                  <a:srgbClr val="000000"/>
                </a:solidFill>
              </a:rPr>
              <a:t>given by a </a:t>
            </a:r>
            <a:r>
              <a:rPr lang="en-GB" sz="3200" dirty="0" smtClean="0">
                <a:solidFill>
                  <a:srgbClr val="000000"/>
                </a:solidFill>
              </a:rPr>
              <a:t>potential </a:t>
            </a:r>
            <a:r>
              <a:rPr lang="en-GB" sz="3200" dirty="0">
                <a:solidFill>
                  <a:srgbClr val="000000"/>
                </a:solidFill>
              </a:rPr>
              <a:t>F having only terms of degree </a:t>
            </a:r>
            <a:r>
              <a:rPr lang="en-GB" sz="3200" b="1" dirty="0">
                <a:solidFill>
                  <a:srgbClr val="00B0F0"/>
                </a:solidFill>
              </a:rPr>
              <a:t>5</a:t>
            </a:r>
            <a:r>
              <a:rPr lang="en-GB" sz="3200" dirty="0">
                <a:solidFill>
                  <a:srgbClr val="000000"/>
                </a:solidFill>
              </a:rPr>
              <a:t> or higher. Then </a:t>
            </a:r>
            <a:r>
              <a:rPr lang="en-GB" sz="3200" b="1" dirty="0" smtClean="0">
                <a:solidFill>
                  <a:srgbClr val="00B0F0"/>
                </a:solidFill>
              </a:rPr>
              <a:t>the potential algebra A(F) </a:t>
            </a:r>
            <a:r>
              <a:rPr lang="en-GB" sz="3200" b="1" dirty="0">
                <a:solidFill>
                  <a:srgbClr val="00B0F0"/>
                </a:solidFill>
              </a:rPr>
              <a:t>is </a:t>
            </a:r>
            <a:r>
              <a:rPr lang="en-GB" sz="3200" b="1" dirty="0" smtClean="0">
                <a:solidFill>
                  <a:srgbClr val="00B0F0"/>
                </a:solidFill>
              </a:rPr>
              <a:t>infinite dimensional </a:t>
            </a:r>
            <a:r>
              <a:rPr lang="en-GB" sz="3200" dirty="0" smtClean="0">
                <a:solidFill>
                  <a:srgbClr val="000000"/>
                </a:solidFill>
              </a:rPr>
              <a:t>and has exponential growth.</a:t>
            </a:r>
            <a:endParaRPr lang="en-GB" sz="3200" dirty="0">
              <a:solidFill>
                <a:srgbClr val="000000"/>
              </a:solidFill>
            </a:endParaRPr>
          </a:p>
          <a:p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smtClean="0">
                <a:solidFill>
                  <a:srgbClr val="000000"/>
                </a:solidFill>
              </a:rPr>
              <a:t>Moreover, </a:t>
            </a:r>
            <a:r>
              <a:rPr lang="en-GB" sz="3200" b="1" dirty="0" smtClean="0">
                <a:solidFill>
                  <a:srgbClr val="000000"/>
                </a:solidFill>
              </a:rPr>
              <a:t> </a:t>
            </a:r>
            <a:r>
              <a:rPr lang="en-GB" sz="3200" dirty="0">
                <a:solidFill>
                  <a:srgbClr val="000000"/>
                </a:solidFill>
              </a:rPr>
              <a:t>g</a:t>
            </a:r>
            <a:r>
              <a:rPr lang="en-GB" sz="3200" dirty="0" smtClean="0">
                <a:solidFill>
                  <a:srgbClr val="000000"/>
                </a:solidFill>
              </a:rPr>
              <a:t>rowth </a:t>
            </a:r>
            <a:r>
              <a:rPr lang="en-GB" sz="3200" dirty="0">
                <a:solidFill>
                  <a:srgbClr val="000000"/>
                </a:solidFill>
              </a:rPr>
              <a:t>of a potential algebra </a:t>
            </a:r>
            <a:r>
              <a:rPr lang="en-GB" sz="3200" dirty="0" smtClean="0">
                <a:solidFill>
                  <a:srgbClr val="000000"/>
                </a:solidFill>
              </a:rPr>
              <a:t>whose potential  F has only terms  </a:t>
            </a:r>
            <a:r>
              <a:rPr lang="en-GB" sz="3200" b="1" dirty="0">
                <a:solidFill>
                  <a:srgbClr val="FF99CC"/>
                </a:solidFill>
              </a:rPr>
              <a:t>of degree 4 </a:t>
            </a:r>
            <a:r>
              <a:rPr lang="en-GB" sz="3200" dirty="0" smtClean="0">
                <a:solidFill>
                  <a:srgbClr val="000000"/>
                </a:solidFill>
              </a:rPr>
              <a:t>or higher can </a:t>
            </a:r>
            <a:r>
              <a:rPr lang="en-GB" sz="3200" dirty="0">
                <a:solidFill>
                  <a:srgbClr val="000000"/>
                </a:solidFill>
              </a:rPr>
              <a:t>be </a:t>
            </a:r>
            <a:r>
              <a:rPr lang="en-GB" sz="3200" dirty="0" smtClean="0">
                <a:solidFill>
                  <a:srgbClr val="000000"/>
                </a:solidFill>
              </a:rPr>
              <a:t>polynomial.</a:t>
            </a:r>
            <a:r>
              <a:rPr lang="en-GB" sz="3200" dirty="0" smtClean="0"/>
              <a:t> </a:t>
            </a:r>
            <a:endParaRPr lang="en-GB" sz="3200" dirty="0" smtClean="0">
              <a:solidFill>
                <a:schemeClr val="accent6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Question. If F has terms of </a:t>
            </a:r>
            <a:r>
              <a:rPr lang="en-GB" sz="3200" b="1" dirty="0" smtClean="0">
                <a:solidFill>
                  <a:srgbClr val="FF99CC"/>
                </a:solidFill>
              </a:rPr>
              <a:t>degree 4</a:t>
            </a:r>
            <a:r>
              <a:rPr lang="en-GB" sz="3200" dirty="0" smtClean="0">
                <a:solidFill>
                  <a:schemeClr val="tx1"/>
                </a:solidFill>
              </a:rPr>
              <a:t> or higher, can the potential algebra A(F) be </a:t>
            </a:r>
            <a:r>
              <a:rPr lang="en-GB" sz="3200" b="1" dirty="0" smtClean="0">
                <a:solidFill>
                  <a:srgbClr val="FF99CC"/>
                </a:solidFill>
              </a:rPr>
              <a:t>finite-dimensional?</a:t>
            </a:r>
            <a:endParaRPr lang="en-GB" sz="3200" b="1" dirty="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135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Minimal degree of an </a:t>
            </a:r>
            <a:r>
              <a:rPr lang="en-GB" dirty="0" err="1" smtClean="0">
                <a:solidFill>
                  <a:srgbClr val="00B0F0"/>
                </a:solidFill>
              </a:rPr>
              <a:t>Acon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2192665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Theorem (</a:t>
            </a:r>
            <a:r>
              <a:rPr lang="en-GB" b="1" dirty="0" err="1" smtClean="0">
                <a:solidFill>
                  <a:srgbClr val="000000"/>
                </a:solidFill>
              </a:rPr>
              <a:t>N.Iyudu</a:t>
            </a:r>
            <a:r>
              <a:rPr lang="en-GB" b="1" dirty="0" smtClean="0">
                <a:solidFill>
                  <a:srgbClr val="000000"/>
                </a:solidFill>
              </a:rPr>
              <a:t>, A.S.)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dimension of every potential algebra is at least </a:t>
            </a:r>
            <a:r>
              <a:rPr lang="en-GB" b="1" dirty="0">
                <a:solidFill>
                  <a:srgbClr val="00B0F0"/>
                </a:solidFill>
              </a:rPr>
              <a:t>8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Therefore, the dimension of every </a:t>
            </a:r>
            <a:r>
              <a:rPr lang="en-GB" dirty="0" err="1" smtClean="0">
                <a:solidFill>
                  <a:srgbClr val="000000"/>
                </a:solidFill>
              </a:rPr>
              <a:t>Acon</a:t>
            </a:r>
            <a:r>
              <a:rPr lang="en-GB" dirty="0" smtClean="0">
                <a:solidFill>
                  <a:srgbClr val="000000"/>
                </a:solidFill>
              </a:rPr>
              <a:t> is at least </a:t>
            </a:r>
            <a:r>
              <a:rPr lang="en-GB" b="1" dirty="0" smtClean="0">
                <a:solidFill>
                  <a:srgbClr val="00B0F0"/>
                </a:solidFill>
              </a:rPr>
              <a:t>8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M. </a:t>
            </a:r>
            <a:r>
              <a:rPr lang="en-GB" dirty="0" err="1" smtClean="0">
                <a:solidFill>
                  <a:srgbClr val="000000"/>
                </a:solidFill>
              </a:rPr>
              <a:t>Wemyss</a:t>
            </a:r>
            <a:r>
              <a:rPr lang="en-GB" dirty="0" smtClean="0">
                <a:solidFill>
                  <a:srgbClr val="000000"/>
                </a:solidFill>
              </a:rPr>
              <a:t> showed that the potential algebra (</a:t>
            </a:r>
            <a:r>
              <a:rPr lang="en-GB" dirty="0" err="1" smtClean="0">
                <a:solidFill>
                  <a:srgbClr val="000000"/>
                </a:solidFill>
              </a:rPr>
              <a:t>Acon</a:t>
            </a:r>
            <a:r>
              <a:rPr lang="en-GB" dirty="0" smtClean="0">
                <a:solidFill>
                  <a:srgbClr val="000000"/>
                </a:solidFill>
              </a:rPr>
              <a:t>) with</a:t>
            </a:r>
            <a:r>
              <a:rPr lang="en-GB" b="1" dirty="0" smtClean="0">
                <a:solidFill>
                  <a:srgbClr val="CC66FF"/>
                </a:solidFill>
              </a:rPr>
              <a:t> </a:t>
            </a:r>
            <a:r>
              <a:rPr lang="en-GB" b="1" dirty="0" smtClean="0">
                <a:solidFill>
                  <a:srgbClr val="CC6600"/>
                </a:solidFill>
              </a:rPr>
              <a:t>F=</a:t>
            </a:r>
            <a:r>
              <a:rPr lang="en-GB" b="1" dirty="0" err="1" smtClean="0">
                <a:solidFill>
                  <a:srgbClr val="CC6600"/>
                </a:solidFill>
              </a:rPr>
              <a:t>xxy+xyx+yxx+xxx+yyyy</a:t>
            </a:r>
            <a:r>
              <a:rPr lang="en-GB" b="1" dirty="0" smtClean="0">
                <a:solidFill>
                  <a:srgbClr val="009999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has degree </a:t>
            </a:r>
            <a:r>
              <a:rPr lang="en-GB" b="1" dirty="0" smtClean="0">
                <a:solidFill>
                  <a:srgbClr val="00B0F0"/>
                </a:solidFill>
              </a:rPr>
              <a:t>9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B0F0"/>
              </a:solidFill>
            </a:endParaRPr>
          </a:p>
          <a:p>
            <a:endParaRPr lang="en-GB" dirty="0" smtClean="0">
              <a:solidFill>
                <a:srgbClr val="00B0F0"/>
              </a:solidFill>
            </a:endParaRPr>
          </a:p>
          <a:p>
            <a:endParaRPr lang="en-GB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45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en-GB" altLang="en-US" dirty="0" smtClean="0"/>
              <a:t>Some results on derivations and nil rings</a:t>
            </a:r>
            <a:endParaRPr lang="en-US" altLang="en-US" dirty="0" smtClean="0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3563938" y="321468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 altLang="en-US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4716463" y="34290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164095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 smtClean="0"/>
              <a:t>Connections with differential polynomial rings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899592" y="2420888"/>
            <a:ext cx="7704856" cy="304698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CMR10"/>
              </a:rPr>
              <a:t>Surprising applications of derivations in Lie algebras and nil algebras were found by L. Bartholdi, V. M. </a:t>
            </a:r>
            <a:r>
              <a:rPr lang="en-GB" sz="3200" dirty="0" err="1">
                <a:solidFill>
                  <a:srgbClr val="000000"/>
                </a:solidFill>
                <a:latin typeface="CMR10"/>
              </a:rPr>
              <a:t>Petrogradsky</a:t>
            </a:r>
            <a:r>
              <a:rPr lang="en-GB" sz="3200" dirty="0">
                <a:solidFill>
                  <a:srgbClr val="000000"/>
                </a:solidFill>
                <a:latin typeface="CMR10"/>
              </a:rPr>
              <a:t>, I.P. </a:t>
            </a:r>
            <a:r>
              <a:rPr lang="en-GB" sz="3200" dirty="0" err="1">
                <a:solidFill>
                  <a:srgbClr val="000000"/>
                </a:solidFill>
                <a:latin typeface="CMR10"/>
              </a:rPr>
              <a:t>Shestakov</a:t>
            </a:r>
            <a:r>
              <a:rPr lang="en-GB" sz="3200" dirty="0">
                <a:solidFill>
                  <a:srgbClr val="000000"/>
                </a:solidFill>
                <a:latin typeface="CMR10"/>
              </a:rPr>
              <a:t> and  E. </a:t>
            </a:r>
            <a:r>
              <a:rPr lang="en-GB" sz="3200" dirty="0" err="1">
                <a:solidFill>
                  <a:srgbClr val="000000"/>
                </a:solidFill>
                <a:latin typeface="CMR10"/>
              </a:rPr>
              <a:t>Zelmanov</a:t>
            </a:r>
            <a:r>
              <a:rPr lang="en-GB" sz="3200" dirty="0">
                <a:solidFill>
                  <a:srgbClr val="000000"/>
                </a:solidFill>
                <a:latin typeface="CMR10"/>
              </a:rPr>
              <a:t>,  for example to construct </a:t>
            </a:r>
            <a:r>
              <a:rPr lang="en-GB" sz="3200" dirty="0" smtClean="0">
                <a:solidFill>
                  <a:srgbClr val="000000"/>
                </a:solidFill>
                <a:latin typeface="CMR10"/>
              </a:rPr>
              <a:t>examples of </a:t>
            </a:r>
            <a:r>
              <a:rPr lang="en-GB" sz="3200" dirty="0" smtClean="0">
                <a:solidFill>
                  <a:srgbClr val="000000"/>
                </a:solidFill>
                <a:latin typeface="CMR10"/>
              </a:rPr>
              <a:t>graded nil </a:t>
            </a:r>
            <a:r>
              <a:rPr lang="en-GB" sz="3200" dirty="0" smtClean="0">
                <a:solidFill>
                  <a:srgbClr val="000000"/>
                </a:solidFill>
                <a:latin typeface="CMR10"/>
              </a:rPr>
              <a:t>Lie algebras of polynomial growth.</a:t>
            </a:r>
            <a:endParaRPr lang="en-GB" sz="3200" dirty="0">
              <a:solidFill>
                <a:srgbClr val="000000"/>
              </a:solidFill>
              <a:latin typeface="CMR10"/>
            </a:endParaRPr>
          </a:p>
        </p:txBody>
      </p:sp>
    </p:spTree>
    <p:extLst>
      <p:ext uri="{BB962C8B-B14F-4D97-AF65-F5344CB8AC3E}">
        <p14:creationId xmlns:p14="http://schemas.microsoft.com/office/powerpoint/2010/main" val="2974810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82775"/>
          </a:xfrm>
        </p:spPr>
        <p:txBody>
          <a:bodyPr/>
          <a:lstStyle/>
          <a:p>
            <a:r>
              <a:rPr lang="pl-PL" altLang="en-US" b="1" smtClean="0">
                <a:solidFill>
                  <a:srgbClr val="000066"/>
                </a:solidFill>
              </a:rPr>
              <a:t>Nil algebra-</a:t>
            </a:r>
            <a:r>
              <a:rPr lang="pl-PL" altLang="en-US" smtClean="0">
                <a:solidFill>
                  <a:srgbClr val="000066"/>
                </a:solidFill>
              </a:rPr>
              <a:t>every element  </a:t>
            </a:r>
            <a:br>
              <a:rPr lang="pl-PL" altLang="en-US" smtClean="0">
                <a:solidFill>
                  <a:srgbClr val="000066"/>
                </a:solidFill>
              </a:rPr>
            </a:br>
            <a:r>
              <a:rPr lang="pl-PL" altLang="en-US" smtClean="0">
                <a:solidFill>
                  <a:srgbClr val="000066"/>
                </a:solidFill>
              </a:rPr>
              <a:t>to some power  is </a:t>
            </a:r>
            <a:r>
              <a:rPr lang="pl-PL" altLang="en-US" smtClean="0">
                <a:solidFill>
                  <a:srgbClr val="C00000"/>
                </a:solidFill>
              </a:rPr>
              <a:t>zero</a:t>
            </a:r>
            <a:r>
              <a:rPr lang="pl-PL" altLang="en-US" smtClean="0">
                <a:solidFill>
                  <a:srgbClr val="000066"/>
                </a:solidFill>
              </a:rPr>
              <a:t>.</a:t>
            </a:r>
            <a:br>
              <a:rPr lang="pl-PL" altLang="en-US" smtClean="0">
                <a:solidFill>
                  <a:srgbClr val="000066"/>
                </a:solidFill>
              </a:rPr>
            </a:br>
            <a:endParaRPr lang="en-US" altLang="en-US" b="1" smtClean="0"/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395536" y="1916832"/>
            <a:ext cx="2533650" cy="12255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>
              <a:latin typeface="Times New Roman" pitchFamily="18" charset="-18"/>
              <a:cs typeface="Arial" panose="020B0604020202020204" pitchFamily="34" charset="0"/>
            </a:endParaRP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6070798" y="5215086"/>
            <a:ext cx="2533650" cy="12382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>
              <a:latin typeface="Times New Roman" pitchFamily="18" charset="-18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512888" y="4276725"/>
            <a:ext cx="6659562" cy="2000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dirty="0">
                <a:solidFill>
                  <a:srgbClr val="000000"/>
                </a:solidFill>
                <a:latin typeface="Times New Roman" pitchFamily="18" charset="-18"/>
                <a:cs typeface="Arial" panose="020B0604020202020204" pitchFamily="34" charset="0"/>
              </a:rPr>
              <a:t>    </a:t>
            </a:r>
          </a:p>
          <a:p>
            <a:pPr>
              <a:defRPr/>
            </a:pPr>
            <a:r>
              <a:rPr lang="pl-PL" dirty="0">
                <a:solidFill>
                  <a:srgbClr val="000000"/>
                </a:solidFill>
                <a:latin typeface="Times New Roman" pitchFamily="18" charset="-18"/>
                <a:cs typeface="Arial" panose="020B0604020202020204" pitchFamily="34" charset="0"/>
              </a:rPr>
              <a:t> </a:t>
            </a:r>
            <a:r>
              <a:rPr lang="pl-PL" sz="3200" b="1" dirty="0">
                <a:solidFill>
                  <a:srgbClr val="C00000"/>
                </a:solidFill>
                <a:latin typeface="Times New Roman" pitchFamily="18" charset="-18"/>
                <a:cs typeface="Arial" panose="020B0604020202020204" pitchFamily="34" charset="0"/>
              </a:rPr>
              <a:t>Nilpotent algebra</a:t>
            </a:r>
            <a:r>
              <a:rPr lang="pl-PL" sz="3200" b="1" dirty="0">
                <a:solidFill>
                  <a:srgbClr val="000000"/>
                </a:solidFill>
                <a:latin typeface="Times New Roman" pitchFamily="18" charset="-18"/>
                <a:cs typeface="Arial" panose="020B0604020202020204" pitchFamily="34" charset="0"/>
              </a:rPr>
              <a:t>-product </a:t>
            </a:r>
            <a:r>
              <a:rPr lang="pl-PL" sz="3200" dirty="0">
                <a:solidFill>
                  <a:srgbClr val="000000"/>
                </a:solidFill>
                <a:latin typeface="Times New Roman" pitchFamily="18" charset="-18"/>
                <a:cs typeface="Arial" panose="020B0604020202020204" pitchFamily="34" charset="0"/>
              </a:rPr>
              <a:t>of arbitrary n elements is </a:t>
            </a:r>
            <a:r>
              <a:rPr lang="pl-PL" sz="3200" dirty="0">
                <a:solidFill>
                  <a:srgbClr val="FF0000"/>
                </a:solidFill>
                <a:latin typeface="Times New Roman" pitchFamily="18" charset="-18"/>
                <a:cs typeface="Arial" panose="020B0604020202020204" pitchFamily="34" charset="0"/>
              </a:rPr>
              <a:t>zero</a:t>
            </a:r>
            <a:r>
              <a:rPr lang="pl-PL" sz="3200" dirty="0">
                <a:solidFill>
                  <a:srgbClr val="000000"/>
                </a:solidFill>
                <a:latin typeface="Times New Roman" pitchFamily="18" charset="-18"/>
                <a:cs typeface="Arial" panose="020B0604020202020204" pitchFamily="34" charset="0"/>
              </a:rPr>
              <a:t>  </a:t>
            </a:r>
            <a:endParaRPr lang="en-GB" sz="3200" dirty="0">
              <a:solidFill>
                <a:srgbClr val="000000"/>
              </a:solidFill>
              <a:latin typeface="Times New Roman" pitchFamily="18" charset="-18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sz="3200" dirty="0">
                <a:solidFill>
                  <a:srgbClr val="000000"/>
                </a:solidFill>
                <a:latin typeface="Times New Roman" pitchFamily="18" charset="-18"/>
                <a:cs typeface="Arial" panose="020B0604020202020204" pitchFamily="34" charset="0"/>
              </a:rPr>
              <a:t>(for some n).</a:t>
            </a:r>
          </a:p>
        </p:txBody>
      </p:sp>
      <p:sp>
        <p:nvSpPr>
          <p:cNvPr id="2" name="Rectangle 1"/>
          <p:cNvSpPr/>
          <p:nvPr/>
        </p:nvSpPr>
        <p:spPr>
          <a:xfrm>
            <a:off x="3456384" y="242088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sz="3200" b="1" dirty="0" smtClean="0">
                <a:solidFill>
                  <a:srgbClr val="CC66FF"/>
                </a:solidFill>
              </a:rPr>
              <a:t>A ring </a:t>
            </a:r>
            <a:r>
              <a:rPr lang="en-GB" altLang="en-US" sz="3200" b="1" dirty="0">
                <a:solidFill>
                  <a:srgbClr val="CC66FF"/>
                </a:solidFill>
              </a:rPr>
              <a:t>R is Jacobson radical if for every a in R there is b in R such that </a:t>
            </a:r>
            <a:r>
              <a:rPr lang="en-GB" altLang="en-US" sz="3200" b="1" dirty="0" err="1">
                <a:solidFill>
                  <a:srgbClr val="CC66FF"/>
                </a:solidFill>
              </a:rPr>
              <a:t>a+b+ab</a:t>
            </a:r>
            <a:r>
              <a:rPr lang="en-GB" altLang="en-US" sz="3200" b="1" dirty="0">
                <a:solidFill>
                  <a:srgbClr val="CC66FF"/>
                </a:solidFill>
              </a:rPr>
              <a:t>=0</a:t>
            </a:r>
            <a:endParaRPr lang="en-GB" sz="3200" dirty="0">
              <a:solidFill>
                <a:srgbClr val="CC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48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GB" altLang="en-US" b="1" dirty="0" smtClean="0"/>
              <a:t>The </a:t>
            </a:r>
            <a:r>
              <a:rPr lang="pl-PL" altLang="en-US" b="1" dirty="0" smtClean="0"/>
              <a:t>Jacobson</a:t>
            </a:r>
            <a:r>
              <a:rPr lang="en-GB" altLang="en-US" b="1" dirty="0" smtClean="0"/>
              <a:t> radical </a:t>
            </a:r>
            <a:endParaRPr lang="en-US" altLang="en-US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2122488"/>
            <a:ext cx="44958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>
                <a:solidFill>
                  <a:srgbClr val="252525"/>
                </a:solidFill>
                <a:latin typeface="Arial" panose="020B0604020202020204" pitchFamily="34" charset="0"/>
              </a:rPr>
              <a:t>The </a:t>
            </a:r>
            <a:r>
              <a:rPr lang="en-GB" sz="3600" dirty="0">
                <a:solidFill>
                  <a:srgbClr val="252525"/>
                </a:solidFill>
                <a:latin typeface="Arial" panose="020B0604020202020204" pitchFamily="34" charset="0"/>
              </a:rPr>
              <a:t>ring R/J(R) has zero Jacobson radical, so the Jacobson radical is useful for removing ‘bad elements’ from a ring.</a:t>
            </a:r>
            <a:endParaRPr lang="en-GB" sz="3600" dirty="0"/>
          </a:p>
          <a:p>
            <a:pPr>
              <a:buFontTx/>
              <a:buNone/>
            </a:pPr>
            <a:endParaRPr lang="en-GB" altLang="en-US" sz="2800" b="1" dirty="0" smtClean="0"/>
          </a:p>
          <a:p>
            <a:pPr>
              <a:buFontTx/>
              <a:buNone/>
            </a:pPr>
            <a:r>
              <a:rPr lang="en-GB" altLang="en-US" sz="3600" b="1" dirty="0"/>
              <a:t> </a:t>
            </a:r>
            <a:endParaRPr lang="en-US" altLang="en-US" sz="3600" b="1" dirty="0" smtClean="0"/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1524000" y="6137275"/>
            <a:ext cx="227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>
                <a:solidFill>
                  <a:srgbClr val="000000"/>
                </a:solidFill>
              </a:rPr>
              <a:t>Nathan Jacobson</a:t>
            </a:r>
            <a:endParaRPr lang="en-US" altLang="en-US" sz="2400">
              <a:solidFill>
                <a:srgbClr val="000000"/>
              </a:solidFill>
            </a:endParaRPr>
          </a:p>
        </p:txBody>
      </p:sp>
      <p:pic>
        <p:nvPicPr>
          <p:cNvPr id="78853" name="Picture 5" descr="C:\Program Files\Wanadoo\Profil1\Jacobson_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0775" y="1981200"/>
            <a:ext cx="2940050" cy="4114800"/>
          </a:xfrm>
        </p:spPr>
      </p:pic>
    </p:spTree>
    <p:extLst>
      <p:ext uri="{BB962C8B-B14F-4D97-AF65-F5344CB8AC3E}">
        <p14:creationId xmlns:p14="http://schemas.microsoft.com/office/powerpoint/2010/main" val="3122735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altLang="en-US" sz="4000" b="1" smtClean="0"/>
              <a:t>Amitsur’s result</a:t>
            </a:r>
            <a:r>
              <a:rPr lang="en-GB" altLang="en-US" sz="4000" b="1" smtClean="0"/>
              <a:t> 1956</a:t>
            </a:r>
            <a:endParaRPr lang="en-US" altLang="en-US" sz="4000" b="1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219" y="2085256"/>
            <a:ext cx="4465191" cy="4544144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3600" dirty="0" smtClean="0"/>
              <a:t>Let  R be a ring, R[x] be the polynomial ring over R, and J(R[x]) its Jacobson radical. Then</a:t>
            </a:r>
            <a:endParaRPr lang="en-US" alt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en-US" sz="36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J(R[x])= I[x] </a:t>
            </a:r>
          </a:p>
          <a:p>
            <a:pPr marL="0" indent="0">
              <a:buFontTx/>
              <a:buNone/>
              <a:defRPr/>
            </a:pPr>
            <a:endParaRPr lang="en-US" altLang="en-US" sz="3600" dirty="0" smtClean="0"/>
          </a:p>
          <a:p>
            <a:pPr marL="0" indent="0">
              <a:buFontTx/>
              <a:buNone/>
              <a:defRPr/>
            </a:pPr>
            <a:r>
              <a:rPr lang="en-US" altLang="en-US" dirty="0" smtClean="0"/>
              <a:t>for some </a:t>
            </a:r>
            <a:r>
              <a:rPr lang="en-US" altLang="en-US" dirty="0" smtClean="0">
                <a:solidFill>
                  <a:srgbClr val="FF99CC"/>
                </a:solidFill>
              </a:rPr>
              <a:t>nil ideal I </a:t>
            </a:r>
            <a:r>
              <a:rPr lang="en-US" altLang="en-US" dirty="0" smtClean="0"/>
              <a:t>of R.</a:t>
            </a:r>
          </a:p>
        </p:txBody>
      </p:sp>
      <p:pic>
        <p:nvPicPr>
          <p:cNvPr id="76804" name="Picture 4" descr="C:\Program Files\Wanadoo\Profil1\Amitsur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4" y="2667000"/>
            <a:ext cx="3810000" cy="2743200"/>
          </a:xfrm>
        </p:spPr>
      </p:pic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255713" y="6172200"/>
            <a:ext cx="2478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Shimson Amitsur  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86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990656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en-US" sz="4000" b="1" dirty="0" smtClean="0"/>
              <a:t>  </a:t>
            </a:r>
            <a:r>
              <a:rPr lang="en-US" altLang="en-US" sz="4000" dirty="0" smtClean="0"/>
              <a:t>Possible generalizations</a:t>
            </a:r>
            <a:r>
              <a:rPr lang="en-US" altLang="en-US" sz="4000" b="1" dirty="0" smtClean="0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8840"/>
            <a:ext cx="8207375" cy="439248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3600" dirty="0" smtClean="0">
                <a:solidFill>
                  <a:schemeClr val="accent2">
                    <a:lumMod val="75000"/>
                  </a:schemeClr>
                </a:solidFill>
              </a:rPr>
              <a:t>Skew polynomial rings: </a:t>
            </a:r>
            <a:endParaRPr lang="pl-PL" altLang="en-US" sz="3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pl-PL" altLang="en-US" sz="3600" dirty="0">
                <a:solidFill>
                  <a:schemeClr val="accent1">
                    <a:lumMod val="75000"/>
                  </a:schemeClr>
                </a:solidFill>
              </a:rPr>
              <a:t>Multiplication  </a:t>
            </a:r>
            <a:r>
              <a:rPr lang="en-GB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altLang="en-US" sz="3600" dirty="0" smtClean="0">
                <a:solidFill>
                  <a:schemeClr val="accent1">
                    <a:lumMod val="75000"/>
                  </a:schemeClr>
                </a:solidFill>
              </a:rPr>
              <a:t> xr</a:t>
            </a:r>
            <a:r>
              <a:rPr lang="pl-PL" altLang="en-US" sz="3600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</a:rPr>
              <a:t>∂</a:t>
            </a:r>
            <a:r>
              <a:rPr lang="pl-PL" altLang="en-US" sz="3600" dirty="0">
                <a:solidFill>
                  <a:schemeClr val="accent1">
                    <a:lumMod val="75000"/>
                  </a:schemeClr>
                </a:solidFill>
              </a:rPr>
              <a:t>(r)x.</a:t>
            </a:r>
            <a:endParaRPr lang="en-US" alt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GB" altLang="en-US" sz="3600" dirty="0" smtClean="0">
                <a:solidFill>
                  <a:schemeClr val="accent1">
                    <a:lumMod val="75000"/>
                  </a:schemeClr>
                </a:solidFill>
              </a:rPr>
              <a:t> where </a:t>
            </a:r>
            <a:r>
              <a:rPr lang="en-US" altLang="en-US" sz="3600" dirty="0" smtClean="0">
                <a:solidFill>
                  <a:schemeClr val="accent1">
                    <a:lumMod val="75000"/>
                  </a:schemeClr>
                </a:solidFill>
              </a:rPr>
              <a:t>∂ is an </a:t>
            </a:r>
            <a:r>
              <a:rPr lang="en-US" alt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authomorphism</a:t>
            </a:r>
            <a:r>
              <a:rPr lang="en-US" altLang="en-US" sz="3600" dirty="0" smtClean="0">
                <a:solidFill>
                  <a:schemeClr val="accent1">
                    <a:lumMod val="75000"/>
                  </a:schemeClr>
                </a:solidFill>
              </a:rPr>
              <a:t> of R.</a:t>
            </a:r>
          </a:p>
          <a:p>
            <a:pPr marL="0" indent="0">
              <a:buFontTx/>
              <a:buNone/>
              <a:defRPr/>
            </a:pPr>
            <a:endParaRPr lang="en-GB" alt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GB" altLang="en-US" sz="3600" dirty="0" smtClean="0">
                <a:solidFill>
                  <a:schemeClr val="accent6"/>
                </a:solidFill>
              </a:rPr>
              <a:t>Differential polynomial rings:  </a:t>
            </a:r>
            <a:r>
              <a:rPr lang="pl-PL" altLang="en-US" sz="3600" dirty="0" smtClean="0">
                <a:solidFill>
                  <a:schemeClr val="accent1">
                    <a:lumMod val="75000"/>
                  </a:schemeClr>
                </a:solidFill>
              </a:rPr>
              <a:t>Multiplication   </a:t>
            </a:r>
            <a:r>
              <a:rPr lang="pl-PL" altLang="en-US" sz="3600" dirty="0">
                <a:solidFill>
                  <a:schemeClr val="accent1">
                    <a:lumMod val="75000"/>
                  </a:schemeClr>
                </a:solidFill>
              </a:rPr>
              <a:t>xr-rx=D(r).</a:t>
            </a:r>
          </a:p>
          <a:p>
            <a:pPr marL="0" indent="0">
              <a:buFontTx/>
              <a:buNone/>
              <a:defRPr/>
            </a:pPr>
            <a:r>
              <a:rPr lang="en-US" alt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dirty="0" smtClean="0">
                <a:solidFill>
                  <a:schemeClr val="accent1">
                    <a:lumMod val="75000"/>
                  </a:schemeClr>
                </a:solidFill>
              </a:rPr>
              <a:t>where D is a derivation of R.</a:t>
            </a:r>
          </a:p>
        </p:txBody>
      </p:sp>
    </p:spTree>
    <p:extLst>
      <p:ext uri="{BB962C8B-B14F-4D97-AF65-F5344CB8AC3E}">
        <p14:creationId xmlns:p14="http://schemas.microsoft.com/office/powerpoint/2010/main" val="25161707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00213"/>
            <a:ext cx="7848600" cy="6096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altLang="en-US" dirty="0" err="1" smtClean="0"/>
              <a:t>Agata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Smoktunowicz</a:t>
            </a:r>
            <a:r>
              <a:rPr lang="en-US" altLang="en-US" dirty="0" smtClean="0"/>
              <a:t>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263" y="2852738"/>
            <a:ext cx="8423275" cy="25146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Clr>
                <a:schemeClr val="tx1"/>
              </a:buClr>
            </a:pPr>
            <a:endParaRPr lang="en-US" altLang="en-US" sz="2800" dirty="0" smtClean="0"/>
          </a:p>
          <a:p>
            <a:pPr>
              <a:buClr>
                <a:schemeClr val="tx1"/>
              </a:buClr>
            </a:pPr>
            <a:r>
              <a:rPr lang="en-US" altLang="en-US" sz="2800" b="1" dirty="0" smtClean="0">
                <a:solidFill>
                  <a:srgbClr val="7030A0"/>
                </a:solidFill>
              </a:rPr>
              <a:t>University of Edinburgh, Edinburgh, Scotland, UK</a:t>
            </a:r>
          </a:p>
          <a:p>
            <a:pPr>
              <a:buClr>
                <a:schemeClr val="tx1"/>
              </a:buClr>
            </a:pPr>
            <a:endParaRPr lang="en-US" altLang="en-US" sz="2800" dirty="0" smtClean="0"/>
          </a:p>
          <a:p>
            <a:pPr>
              <a:buClr>
                <a:schemeClr val="tx1"/>
              </a:buClr>
            </a:pPr>
            <a:endParaRPr lang="en-US" altLang="en-US" sz="2800" dirty="0" smtClean="0"/>
          </a:p>
          <a:p>
            <a:pPr>
              <a:buClr>
                <a:schemeClr val="tx1"/>
              </a:buClr>
            </a:pPr>
            <a:r>
              <a:rPr lang="en-GB" altLang="en-US" sz="2400" b="1" dirty="0" smtClean="0">
                <a:solidFill>
                  <a:srgbClr val="00B0F0"/>
                </a:solidFill>
              </a:rPr>
              <a:t>This research was supported by ERC Advanced grant 320974</a:t>
            </a:r>
            <a:endParaRPr lang="pl-PL" altLang="en-US" sz="2400" b="1" dirty="0" smtClean="0">
              <a:solidFill>
                <a:srgbClr val="00B0F0"/>
              </a:solidFill>
            </a:endParaRPr>
          </a:p>
          <a:p>
            <a:pPr>
              <a:buClr>
                <a:schemeClr val="tx1"/>
              </a:buClr>
            </a:pPr>
            <a:endParaRPr lang="en-US" altLang="en-US" dirty="0" smtClean="0"/>
          </a:p>
        </p:txBody>
      </p:sp>
      <p:sp>
        <p:nvSpPr>
          <p:cNvPr id="71684" name="Text Box 9"/>
          <p:cNvSpPr txBox="1">
            <a:spLocks noChangeArrowheads="1"/>
          </p:cNvSpPr>
          <p:nvPr/>
        </p:nvSpPr>
        <p:spPr bwMode="auto">
          <a:xfrm>
            <a:off x="3513138" y="1336675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400">
                <a:solidFill>
                  <a:schemeClr val="tx1"/>
                </a:solidFill>
              </a:rPr>
              <a:t>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altLang="en-US" sz="4000" b="1" smtClean="0"/>
              <a:t>Amitsur’s result</a:t>
            </a:r>
            <a:r>
              <a:rPr lang="en-GB" altLang="en-US" sz="4000" b="1" smtClean="0"/>
              <a:t> 1956</a:t>
            </a:r>
            <a:endParaRPr lang="en-US" altLang="en-US" sz="4000" b="1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219" y="2085256"/>
            <a:ext cx="4465191" cy="4544144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3600" dirty="0" smtClean="0"/>
              <a:t>Let  R be a ring, R[x] be the polynomial ring over R, and J(R[x]) its Jacobson radical. Then</a:t>
            </a:r>
            <a:endParaRPr lang="en-US" alt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en-US" sz="36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J(R[x])= I[x] </a:t>
            </a:r>
          </a:p>
          <a:p>
            <a:pPr marL="0" indent="0">
              <a:buFontTx/>
              <a:buNone/>
              <a:defRPr/>
            </a:pPr>
            <a:endParaRPr lang="en-US" altLang="en-US" sz="3600" dirty="0" smtClean="0"/>
          </a:p>
          <a:p>
            <a:pPr marL="0" indent="0">
              <a:buFontTx/>
              <a:buNone/>
              <a:defRPr/>
            </a:pPr>
            <a:r>
              <a:rPr lang="en-US" altLang="en-US" dirty="0" smtClean="0"/>
              <a:t>for some </a:t>
            </a:r>
            <a:r>
              <a:rPr lang="en-US" altLang="en-US" dirty="0" smtClean="0">
                <a:solidFill>
                  <a:srgbClr val="FF99CC"/>
                </a:solidFill>
              </a:rPr>
              <a:t>nil ideal I </a:t>
            </a:r>
            <a:r>
              <a:rPr lang="en-US" altLang="en-US" dirty="0" smtClean="0"/>
              <a:t>of R.</a:t>
            </a:r>
          </a:p>
        </p:txBody>
      </p:sp>
      <p:pic>
        <p:nvPicPr>
          <p:cNvPr id="76804" name="Picture 4" descr="C:\Program Files\Wanadoo\Profil1\Amitsur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4" y="2667000"/>
            <a:ext cx="3810000" cy="2743200"/>
          </a:xfrm>
        </p:spPr>
      </p:pic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255713" y="6172200"/>
            <a:ext cx="2478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Shimson Amitsur  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91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1143000"/>
          </a:xfrm>
          <a:solidFill>
            <a:srgbClr val="FFFF99"/>
          </a:solidFill>
        </p:spPr>
        <p:txBody>
          <a:bodyPr/>
          <a:lstStyle/>
          <a:p>
            <a:r>
              <a:rPr lang="en-GB" altLang="en-US" sz="4000" b="1" dirty="0" err="1" smtClean="0"/>
              <a:t>Bedi</a:t>
            </a:r>
            <a:r>
              <a:rPr lang="en-GB" altLang="en-US" sz="4000" b="1" dirty="0" smtClean="0"/>
              <a:t> and Ram’s result </a:t>
            </a:r>
            <a:r>
              <a:rPr lang="pl-PL" altLang="en-US" sz="4000" b="1" dirty="0" smtClean="0"/>
              <a:t>(1</a:t>
            </a:r>
            <a:r>
              <a:rPr lang="en-GB" altLang="en-US" sz="4000" b="1" dirty="0" smtClean="0"/>
              <a:t>980</a:t>
            </a:r>
            <a:r>
              <a:rPr lang="pl-PL" altLang="en-US" sz="4000" b="1" dirty="0" smtClean="0"/>
              <a:t>)</a:t>
            </a:r>
            <a:endParaRPr lang="en-US" altLang="en-US" sz="4000" b="1" dirty="0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132856"/>
            <a:ext cx="8207375" cy="41148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3600" dirty="0" smtClean="0"/>
              <a:t>Let  R be a ring, ∂ be an authomorphism of R, and J</a:t>
            </a:r>
            <a:r>
              <a:rPr lang="en-US" altLang="en-US" sz="3600" dirty="0"/>
              <a:t>( R[x, ∂])</a:t>
            </a:r>
            <a:r>
              <a:rPr lang="en-US" altLang="en-US" sz="3600" dirty="0" smtClean="0"/>
              <a:t> denote the Jacobson radical of the skew polynomial ring R[x,∂], then  </a:t>
            </a:r>
          </a:p>
          <a:p>
            <a:pPr marL="0" indent="0">
              <a:buFontTx/>
              <a:buNone/>
              <a:defRPr/>
            </a:pPr>
            <a:r>
              <a:rPr lang="en-US" altLang="en-US" sz="3600" b="1" dirty="0" smtClean="0">
                <a:solidFill>
                  <a:srgbClr val="0070C0"/>
                </a:solidFill>
              </a:rPr>
              <a:t>                       J( R[x</a:t>
            </a:r>
            <a:r>
              <a:rPr lang="en-US" altLang="en-US" sz="3600" b="1" dirty="0">
                <a:solidFill>
                  <a:srgbClr val="0070C0"/>
                </a:solidFill>
              </a:rPr>
              <a:t>, ∂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]) </a:t>
            </a:r>
            <a:r>
              <a:rPr lang="en-US" altLang="en-US" sz="3600" b="1" dirty="0">
                <a:solidFill>
                  <a:srgbClr val="0070C0"/>
                </a:solidFill>
              </a:rPr>
              <a:t>=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I[x, ∂] </a:t>
            </a:r>
          </a:p>
          <a:p>
            <a:pPr marL="0" indent="0">
              <a:buFontTx/>
              <a:buNone/>
              <a:defRPr/>
            </a:pPr>
            <a:endParaRPr lang="en-US" altLang="en-US" sz="3600" dirty="0" smtClean="0"/>
          </a:p>
          <a:p>
            <a:pPr marL="0" indent="0">
              <a:buFontTx/>
              <a:buNone/>
              <a:defRPr/>
            </a:pPr>
            <a:r>
              <a:rPr lang="en-US" altLang="en-US" sz="3600" dirty="0" smtClean="0"/>
              <a:t>for some </a:t>
            </a:r>
            <a:r>
              <a:rPr lang="en-US" altLang="en-US" sz="3600" dirty="0" smtClean="0">
                <a:solidFill>
                  <a:srgbClr val="FF99CC"/>
                </a:solidFill>
              </a:rPr>
              <a:t>nil ideal I </a:t>
            </a:r>
            <a:r>
              <a:rPr lang="en-US" altLang="en-US" sz="3600" dirty="0" smtClean="0"/>
              <a:t>in R.</a:t>
            </a:r>
          </a:p>
        </p:txBody>
      </p:sp>
    </p:spTree>
    <p:extLst>
      <p:ext uri="{BB962C8B-B14F-4D97-AF65-F5344CB8AC3E}">
        <p14:creationId xmlns:p14="http://schemas.microsoft.com/office/powerpoint/2010/main" val="2156298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1143000"/>
          </a:xfrm>
          <a:solidFill>
            <a:srgbClr val="FFFF99"/>
          </a:solidFill>
        </p:spPr>
        <p:txBody>
          <a:bodyPr/>
          <a:lstStyle/>
          <a:p>
            <a:r>
              <a:rPr lang="en-GB" altLang="en-US" sz="4000" b="1" dirty="0" smtClean="0"/>
              <a:t>The </a:t>
            </a:r>
            <a:r>
              <a:rPr lang="en-GB" altLang="en-US" sz="4000" b="1" dirty="0" err="1" smtClean="0"/>
              <a:t>Ferrero</a:t>
            </a:r>
            <a:r>
              <a:rPr lang="en-GB" altLang="en-US" sz="4000" b="1" dirty="0" smtClean="0"/>
              <a:t>, </a:t>
            </a:r>
            <a:r>
              <a:rPr lang="en-GB" altLang="en-US" sz="4000" b="1" dirty="0" err="1" smtClean="0"/>
              <a:t>Kishimoto</a:t>
            </a:r>
            <a:r>
              <a:rPr lang="en-GB" altLang="en-US" sz="4000" b="1" dirty="0" smtClean="0"/>
              <a:t>, </a:t>
            </a:r>
            <a:r>
              <a:rPr lang="en-GB" altLang="en-US" sz="4000" b="1" dirty="0" err="1" smtClean="0"/>
              <a:t>Motoose</a:t>
            </a:r>
            <a:r>
              <a:rPr lang="en-GB" altLang="en-US" sz="4000" b="1" dirty="0" smtClean="0"/>
              <a:t>  result </a:t>
            </a:r>
            <a:r>
              <a:rPr lang="pl-PL" altLang="en-US" sz="4000" b="1" dirty="0" smtClean="0"/>
              <a:t>(1</a:t>
            </a:r>
            <a:r>
              <a:rPr lang="en-GB" altLang="en-US" sz="4000" b="1" dirty="0" smtClean="0"/>
              <a:t>98</a:t>
            </a:r>
            <a:r>
              <a:rPr lang="pl-PL" altLang="en-US" sz="4000" b="1" dirty="0" smtClean="0"/>
              <a:t>3)</a:t>
            </a:r>
            <a:endParaRPr lang="en-US" altLang="en-US" sz="4000" b="1" dirty="0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2060848"/>
            <a:ext cx="8207375" cy="453650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3600" dirty="0" smtClean="0"/>
              <a:t> Let  R be a ring, and D be a derivation on R.  Let J(R[x; D]) denotes the Jacobson radical of the differential polynomial </a:t>
            </a:r>
          </a:p>
          <a:p>
            <a:pPr marL="0" indent="0">
              <a:buFontTx/>
              <a:buNone/>
              <a:defRPr/>
            </a:pPr>
            <a:r>
              <a:rPr lang="en-US" altLang="en-US" sz="3600" dirty="0" smtClean="0"/>
              <a:t>R[x; D].  Then</a:t>
            </a:r>
          </a:p>
          <a:p>
            <a:pPr marL="0" indent="0">
              <a:buFontTx/>
              <a:buNone/>
              <a:defRPr/>
            </a:pPr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</a:t>
            </a:r>
            <a:r>
              <a:rPr lang="en-US" altLang="en-US" sz="3600" b="1" dirty="0">
                <a:solidFill>
                  <a:srgbClr val="0070C0"/>
                </a:solidFill>
              </a:rPr>
              <a:t>J(R[x; D])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=I[x; D] </a:t>
            </a:r>
          </a:p>
          <a:p>
            <a:pPr marL="0" indent="0">
              <a:buFontTx/>
              <a:buNone/>
              <a:defRPr/>
            </a:pPr>
            <a:r>
              <a:rPr lang="en-US" altLang="en-US" sz="3600" dirty="0" smtClean="0"/>
              <a:t>for some ideal I in R.</a:t>
            </a:r>
          </a:p>
          <a:p>
            <a:pPr marL="0" indent="0">
              <a:buFontTx/>
              <a:buNone/>
              <a:defRPr/>
            </a:pPr>
            <a:r>
              <a:rPr lang="en-US" altLang="en-US" sz="3600" b="1" dirty="0" smtClean="0">
                <a:solidFill>
                  <a:srgbClr val="0070C0"/>
                </a:solidFill>
              </a:rPr>
              <a:t>Question.</a:t>
            </a:r>
            <a:r>
              <a:rPr lang="en-US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b="1" dirty="0" smtClean="0">
                <a:solidFill>
                  <a:srgbClr val="FF99CC"/>
                </a:solidFill>
              </a:rPr>
              <a:t>Is I nil?</a:t>
            </a:r>
            <a:endParaRPr lang="en-US" altLang="en-US" sz="3600" dirty="0" smtClean="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356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1143000"/>
          </a:xfrm>
          <a:solidFill>
            <a:srgbClr val="FFFF99"/>
          </a:solidFill>
        </p:spPr>
        <p:txBody>
          <a:bodyPr/>
          <a:lstStyle/>
          <a:p>
            <a:r>
              <a:rPr lang="en-GB" altLang="en-US" sz="4000" b="1" dirty="0" smtClean="0"/>
              <a:t>The </a:t>
            </a:r>
            <a:r>
              <a:rPr lang="en-GB" altLang="en-US" sz="4000" b="1" dirty="0" err="1" smtClean="0"/>
              <a:t>Ferrero</a:t>
            </a:r>
            <a:r>
              <a:rPr lang="en-GB" altLang="en-US" sz="4000" b="1" dirty="0" smtClean="0"/>
              <a:t>, </a:t>
            </a:r>
            <a:r>
              <a:rPr lang="en-GB" altLang="en-US" sz="4000" b="1" dirty="0" err="1" smtClean="0"/>
              <a:t>Kishimoto</a:t>
            </a:r>
            <a:r>
              <a:rPr lang="en-GB" altLang="en-US" sz="4000" b="1" dirty="0" smtClean="0"/>
              <a:t>, </a:t>
            </a:r>
            <a:r>
              <a:rPr lang="en-GB" altLang="en-US" sz="4000" b="1" dirty="0" err="1" smtClean="0"/>
              <a:t>Motoose</a:t>
            </a:r>
            <a:r>
              <a:rPr lang="en-GB" altLang="en-US" sz="4000" b="1" dirty="0" smtClean="0"/>
              <a:t>  result </a:t>
            </a:r>
            <a:r>
              <a:rPr lang="pl-PL" altLang="en-US" sz="4000" b="1" dirty="0" smtClean="0"/>
              <a:t>(</a:t>
            </a:r>
            <a:r>
              <a:rPr lang="en-GB" altLang="en-US" sz="4000" b="1" dirty="0" smtClean="0"/>
              <a:t>198</a:t>
            </a:r>
            <a:r>
              <a:rPr lang="pl-PL" altLang="en-US" sz="4000" b="1" dirty="0" smtClean="0"/>
              <a:t>3)</a:t>
            </a:r>
            <a:endParaRPr lang="en-US" altLang="en-US" sz="4000" b="1" dirty="0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6208" y="1988840"/>
            <a:ext cx="8207375" cy="447465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he Jacobson radical of the </a:t>
            </a:r>
          </a:p>
          <a:p>
            <a:pPr marL="0" indent="0"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differential polynomial R[x; D] equals </a:t>
            </a:r>
          </a:p>
          <a:p>
            <a:pPr marL="0" indent="0"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I[x; D] for some ideal I in R</a:t>
            </a:r>
            <a:r>
              <a:rPr lang="pl-PL" altLang="en-US" sz="36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  <a:endParaRPr lang="en-US" altLang="en-US" sz="3600" b="1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Question</a:t>
            </a:r>
            <a:r>
              <a:rPr lang="pl-PL" altLang="en-US" sz="36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:      </a:t>
            </a:r>
            <a:r>
              <a:rPr lang="en-US" altLang="en-US" sz="36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Is </a:t>
            </a:r>
            <a:r>
              <a:rPr lang="en-US" alt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pl-PL" alt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</a:rPr>
              <a:t>always nil?</a:t>
            </a:r>
          </a:p>
          <a:p>
            <a:pPr marL="0" indent="0">
              <a:buFontTx/>
              <a:buNone/>
              <a:defRPr/>
            </a:pPr>
            <a:endParaRPr lang="en-US" alt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3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1143000"/>
          </a:xfrm>
          <a:solidFill>
            <a:srgbClr val="FFFF99"/>
          </a:solidFill>
        </p:spPr>
        <p:txBody>
          <a:bodyPr/>
          <a:lstStyle/>
          <a:p>
            <a:r>
              <a:rPr lang="pl-PL" altLang="en-US" sz="4000" b="1" dirty="0" smtClean="0">
                <a:solidFill>
                  <a:srgbClr val="0070C0"/>
                </a:solidFill>
              </a:rPr>
              <a:t>I</a:t>
            </a:r>
            <a:r>
              <a:rPr lang="pl-PL" altLang="en-US" sz="4000" b="1" dirty="0" smtClean="0"/>
              <a:t> </a:t>
            </a:r>
            <a:r>
              <a:rPr lang="pl-PL" altLang="en-US" sz="4000" b="1" dirty="0" err="1" smtClean="0"/>
              <a:t>is</a:t>
            </a:r>
            <a:r>
              <a:rPr lang="pl-PL" altLang="en-US" sz="4000" b="1" dirty="0" smtClean="0"/>
              <a:t> </a:t>
            </a:r>
            <a:r>
              <a:rPr lang="pl-PL" altLang="en-US" sz="4000" b="1" dirty="0" err="1" smtClean="0"/>
              <a:t>nil</a:t>
            </a:r>
            <a:r>
              <a:rPr lang="pl-PL" altLang="en-US" sz="4000" b="1" dirty="0" smtClean="0"/>
              <a:t> </a:t>
            </a:r>
            <a:r>
              <a:rPr lang="pl-PL" altLang="en-US" sz="4000" b="1" dirty="0" err="1" smtClean="0"/>
              <a:t>if</a:t>
            </a:r>
            <a:r>
              <a:rPr lang="pl-PL" altLang="en-US" sz="4000" b="1" dirty="0" smtClean="0"/>
              <a:t> </a:t>
            </a:r>
            <a:endParaRPr lang="en-US" altLang="en-US" sz="4000" b="1" dirty="0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552" y="1988840"/>
            <a:ext cx="8207375" cy="453650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 R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commutative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ring </a:t>
            </a:r>
            <a:r>
              <a:rPr lang="pl-PL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(Ferrero, </a:t>
            </a:r>
            <a:r>
              <a:rPr lang="pl-PL" alt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Kishimoto</a:t>
            </a:r>
            <a:r>
              <a:rPr lang="pl-PL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pl-PL" alt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Motoose</a:t>
            </a:r>
            <a:r>
              <a:rPr lang="pl-PL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1983). </a:t>
            </a:r>
          </a:p>
          <a:p>
            <a:pPr marL="0" indent="0">
              <a:buFontTx/>
              <a:buNone/>
              <a:defRPr/>
            </a:pP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2. R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 PI algebra </a:t>
            </a:r>
            <a:r>
              <a:rPr lang="pl-PL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(Bergen, Montgomery, </a:t>
            </a:r>
            <a:r>
              <a:rPr lang="pl-PL" alt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Passman</a:t>
            </a:r>
            <a:r>
              <a:rPr lang="pl-PL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1983). </a:t>
            </a:r>
          </a:p>
          <a:p>
            <a:pPr marL="0" indent="0">
              <a:buFontTx/>
              <a:buNone/>
              <a:defRPr/>
            </a:pP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3. R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Noetherian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algebra </a:t>
            </a:r>
            <a:r>
              <a:rPr lang="pl-PL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(Jordan, 1975). </a:t>
            </a:r>
          </a:p>
          <a:p>
            <a:pPr marL="0" indent="0">
              <a:buFontTx/>
              <a:buNone/>
              <a:defRPr/>
            </a:pP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4. R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an algebra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over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an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uncountable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field   	</a:t>
            </a:r>
            <a:r>
              <a:rPr lang="pl-PL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(Ziembowski, A.S. 2013)</a:t>
            </a:r>
          </a:p>
          <a:p>
            <a:pPr marL="0" indent="0">
              <a:buFontTx/>
              <a:buNone/>
              <a:defRPr/>
            </a:pP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5. R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an algebra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over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a field of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finite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pPr marL="0" indent="0">
              <a:buFontTx/>
              <a:buNone/>
              <a:defRPr/>
            </a:pP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characteristic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, and D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locally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nilpotent           </a:t>
            </a:r>
          </a:p>
          <a:p>
            <a:pPr marL="0" indent="0">
              <a:buFontTx/>
              <a:buNone/>
              <a:defRPr/>
            </a:pP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pl-PL" altLang="en-US" b="1" dirty="0" err="1" smtClean="0">
                <a:solidFill>
                  <a:schemeClr val="accent2">
                    <a:lumMod val="75000"/>
                  </a:schemeClr>
                </a:solidFill>
              </a:rPr>
              <a:t>derivation</a:t>
            </a:r>
            <a:r>
              <a:rPr lang="pl-PL" alt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(A.S. 2015</a:t>
            </a:r>
            <a:r>
              <a:rPr lang="pl-PL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altLang="en-US" sz="24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636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pl-PL" altLang="en-US" dirty="0" err="1" smtClean="0"/>
              <a:t>Counterexample</a:t>
            </a:r>
            <a:r>
              <a:rPr lang="pl-PL" altLang="en-US" dirty="0" smtClean="0"/>
              <a:t> will </a:t>
            </a:r>
            <a:r>
              <a:rPr lang="pl-PL" altLang="en-US" dirty="0" err="1" smtClean="0"/>
              <a:t>appear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now</a:t>
            </a:r>
            <a:r>
              <a:rPr lang="pl-PL" altLang="en-US" dirty="0" smtClean="0"/>
              <a:t>…</a:t>
            </a:r>
            <a:endParaRPr lang="en-US" altLang="en-US" dirty="0" smtClean="0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3729038" y="33782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 altLang="en-US"/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4859338" y="35909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451293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altLang="en-US" b="1" dirty="0" smtClean="0"/>
              <a:t> </a:t>
            </a:r>
            <a:r>
              <a:rPr lang="pl-PL" altLang="en-US" b="1" dirty="0" smtClean="0"/>
              <a:t>A </a:t>
            </a:r>
            <a:r>
              <a:rPr lang="pl-PL" altLang="en-US" b="1" dirty="0" err="1" smtClean="0"/>
              <a:t>counterexample</a:t>
            </a:r>
            <a:endParaRPr lang="en-US" altLang="en-US" b="1" dirty="0" smtClean="0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633413" y="1724025"/>
            <a:ext cx="8042275" cy="378565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 dirty="0" smtClean="0">
                <a:solidFill>
                  <a:srgbClr val="000000"/>
                </a:solidFill>
              </a:rPr>
              <a:t>There exist</a:t>
            </a:r>
            <a:r>
              <a:rPr lang="pl-PL" altLang="en-US" sz="4000" dirty="0" smtClean="0">
                <a:solidFill>
                  <a:srgbClr val="000000"/>
                </a:solidFill>
              </a:rPr>
              <a:t>s</a:t>
            </a:r>
            <a:r>
              <a:rPr lang="en-GB" altLang="en-US" sz="4000" dirty="0" smtClean="0">
                <a:solidFill>
                  <a:srgbClr val="000000"/>
                </a:solidFill>
              </a:rPr>
              <a:t> </a:t>
            </a:r>
            <a:r>
              <a:rPr lang="en-GB" altLang="en-US" sz="4000" dirty="0">
                <a:solidFill>
                  <a:srgbClr val="000000"/>
                </a:solidFill>
              </a:rPr>
              <a:t>a ring </a:t>
            </a:r>
            <a:r>
              <a:rPr lang="en-GB" altLang="en-US" sz="4000" b="1" dirty="0">
                <a:solidFill>
                  <a:srgbClr val="3333CC">
                    <a:lumMod val="50000"/>
                  </a:srgbClr>
                </a:solidFill>
              </a:rPr>
              <a:t>R </a:t>
            </a:r>
          </a:p>
          <a:p>
            <a:r>
              <a:rPr lang="en-GB" altLang="en-US" sz="4000" b="1" dirty="0" smtClean="0">
                <a:solidFill>
                  <a:srgbClr val="3333CC">
                    <a:lumMod val="50000"/>
                  </a:srgbClr>
                </a:solidFill>
              </a:rPr>
              <a:t>which </a:t>
            </a:r>
            <a:r>
              <a:rPr lang="en-GB" altLang="en-US" sz="4000" b="1" dirty="0">
                <a:solidFill>
                  <a:srgbClr val="3333CC">
                    <a:lumMod val="50000"/>
                  </a:srgbClr>
                </a:solidFill>
              </a:rPr>
              <a:t>is not nil</a:t>
            </a:r>
            <a:r>
              <a:rPr lang="en-GB" altLang="en-US" sz="4000" dirty="0">
                <a:solidFill>
                  <a:srgbClr val="3333CC">
                    <a:lumMod val="50000"/>
                  </a:srgbClr>
                </a:solidFill>
              </a:rPr>
              <a:t> </a:t>
            </a:r>
            <a:r>
              <a:rPr lang="en-GB" altLang="en-US" sz="4000" dirty="0">
                <a:solidFill>
                  <a:srgbClr val="000000"/>
                </a:solidFill>
              </a:rPr>
              <a:t>and a derivation </a:t>
            </a:r>
            <a:r>
              <a:rPr lang="en-GB" altLang="en-US" sz="4000" b="1" dirty="0" smtClean="0">
                <a:solidFill>
                  <a:srgbClr val="3333CC">
                    <a:lumMod val="50000"/>
                  </a:srgbClr>
                </a:solidFill>
              </a:rPr>
              <a:t>D </a:t>
            </a:r>
            <a:r>
              <a:rPr lang="en-GB" altLang="en-US" sz="4000" dirty="0" smtClean="0">
                <a:solidFill>
                  <a:srgbClr val="000000"/>
                </a:solidFill>
              </a:rPr>
              <a:t>  </a:t>
            </a:r>
            <a:endParaRPr lang="en-GB" altLang="en-US" sz="4000" dirty="0">
              <a:solidFill>
                <a:srgbClr val="000000"/>
              </a:solidFill>
            </a:endParaRPr>
          </a:p>
          <a:p>
            <a:r>
              <a:rPr lang="en-GB" altLang="en-US" sz="4000" dirty="0" smtClean="0">
                <a:solidFill>
                  <a:srgbClr val="000000"/>
                </a:solidFill>
              </a:rPr>
              <a:t>on </a:t>
            </a:r>
            <a:r>
              <a:rPr lang="en-GB" altLang="en-US" sz="4000" b="1" dirty="0" smtClean="0">
                <a:solidFill>
                  <a:srgbClr val="3333CC">
                    <a:lumMod val="50000"/>
                  </a:srgbClr>
                </a:solidFill>
              </a:rPr>
              <a:t>R </a:t>
            </a:r>
            <a:r>
              <a:rPr lang="en-GB" altLang="en-US" sz="4000" dirty="0" smtClean="0">
                <a:solidFill>
                  <a:srgbClr val="000000"/>
                </a:solidFill>
              </a:rPr>
              <a:t> </a:t>
            </a:r>
            <a:r>
              <a:rPr lang="en-GB" altLang="en-US" sz="4000" dirty="0">
                <a:solidFill>
                  <a:srgbClr val="000000"/>
                </a:solidFill>
              </a:rPr>
              <a:t>such that the </a:t>
            </a:r>
            <a:r>
              <a:rPr lang="en-GB" altLang="en-US" sz="4000" dirty="0">
                <a:solidFill>
                  <a:srgbClr val="FF6600"/>
                </a:solidFill>
              </a:rPr>
              <a:t>differential</a:t>
            </a:r>
            <a:r>
              <a:rPr lang="en-GB" altLang="en-US" sz="4000" dirty="0">
                <a:solidFill>
                  <a:srgbClr val="000000"/>
                </a:solidFill>
              </a:rPr>
              <a:t> </a:t>
            </a:r>
          </a:p>
          <a:p>
            <a:r>
              <a:rPr lang="en-GB" altLang="en-US" sz="4000" dirty="0" smtClean="0">
                <a:solidFill>
                  <a:srgbClr val="000000"/>
                </a:solidFill>
              </a:rPr>
              <a:t>polynomial </a:t>
            </a:r>
            <a:r>
              <a:rPr lang="en-GB" altLang="en-US" sz="4000" dirty="0">
                <a:solidFill>
                  <a:srgbClr val="000000"/>
                </a:solidFill>
              </a:rPr>
              <a:t>ring </a:t>
            </a:r>
            <a:r>
              <a:rPr lang="en-GB" altLang="en-US" sz="4000" b="1" dirty="0">
                <a:solidFill>
                  <a:srgbClr val="3333CC">
                    <a:lumMod val="50000"/>
                  </a:srgbClr>
                </a:solidFill>
              </a:rPr>
              <a:t>R[x; D] is Jacobson radical</a:t>
            </a:r>
            <a:r>
              <a:rPr lang="en-GB" altLang="en-US" sz="4000" b="1" dirty="0" smtClean="0">
                <a:solidFill>
                  <a:srgbClr val="3333CC">
                    <a:lumMod val="50000"/>
                  </a:srgbClr>
                </a:solidFill>
              </a:rPr>
              <a:t>.</a:t>
            </a:r>
            <a:endParaRPr lang="pl-PL" altLang="en-US" sz="4000" b="1" dirty="0" smtClean="0">
              <a:solidFill>
                <a:srgbClr val="3333CC">
                  <a:lumMod val="50000"/>
                </a:srgbClr>
              </a:solidFill>
            </a:endParaRPr>
          </a:p>
          <a:p>
            <a:r>
              <a:rPr lang="pl-PL" altLang="en-US" sz="4000" b="1" dirty="0" smtClean="0">
                <a:solidFill>
                  <a:srgbClr val="3333CC">
                    <a:lumMod val="50000"/>
                  </a:srgbClr>
                </a:solidFill>
              </a:rPr>
              <a:t>                                  </a:t>
            </a:r>
            <a:r>
              <a:rPr lang="pl-PL" altLang="en-US" sz="32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A.S.(2015)</a:t>
            </a:r>
            <a:endParaRPr lang="en-GB" altLang="en-US" sz="3200" dirty="0" smtClean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988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altLang="en-US" b="1" dirty="0" smtClean="0"/>
              <a:t> </a:t>
            </a:r>
            <a:r>
              <a:rPr lang="pl-PL" altLang="en-US" b="1" dirty="0" smtClean="0"/>
              <a:t>A </a:t>
            </a:r>
            <a:r>
              <a:rPr lang="pl-PL" altLang="en-US" b="1" dirty="0" err="1" smtClean="0"/>
              <a:t>counterexample</a:t>
            </a:r>
            <a:endParaRPr lang="en-US" altLang="en-US" b="1" dirty="0" smtClean="0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561405" y="1724025"/>
            <a:ext cx="8187059" cy="47705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000" dirty="0" smtClean="0">
                <a:solidFill>
                  <a:srgbClr val="000000"/>
                </a:solidFill>
              </a:rPr>
              <a:t>There exist</a:t>
            </a:r>
            <a:r>
              <a:rPr lang="pl-PL" altLang="en-US" sz="4000" dirty="0" smtClean="0">
                <a:solidFill>
                  <a:srgbClr val="000000"/>
                </a:solidFill>
              </a:rPr>
              <a:t>s</a:t>
            </a:r>
            <a:r>
              <a:rPr lang="en-GB" altLang="en-US" sz="4000" dirty="0" smtClean="0">
                <a:solidFill>
                  <a:srgbClr val="000000"/>
                </a:solidFill>
              </a:rPr>
              <a:t> </a:t>
            </a:r>
            <a:r>
              <a:rPr lang="en-GB" altLang="en-US" sz="4000" dirty="0">
                <a:solidFill>
                  <a:srgbClr val="000000"/>
                </a:solidFill>
              </a:rPr>
              <a:t>a ring </a:t>
            </a:r>
            <a:r>
              <a:rPr lang="en-GB" altLang="en-US" sz="4000" b="1" dirty="0">
                <a:solidFill>
                  <a:srgbClr val="3333CC">
                    <a:lumMod val="50000"/>
                  </a:srgbClr>
                </a:solidFill>
              </a:rPr>
              <a:t>R </a:t>
            </a:r>
          </a:p>
          <a:p>
            <a:r>
              <a:rPr lang="en-GB" altLang="en-US" sz="4000" b="1" dirty="0" smtClean="0">
                <a:solidFill>
                  <a:srgbClr val="3333CC">
                    <a:lumMod val="50000"/>
                  </a:srgbClr>
                </a:solidFill>
              </a:rPr>
              <a:t>which </a:t>
            </a:r>
            <a:r>
              <a:rPr lang="en-GB" altLang="en-US" sz="4000" b="1" dirty="0">
                <a:solidFill>
                  <a:srgbClr val="3333CC">
                    <a:lumMod val="50000"/>
                  </a:srgbClr>
                </a:solidFill>
              </a:rPr>
              <a:t>is not nil</a:t>
            </a:r>
            <a:r>
              <a:rPr lang="en-GB" altLang="en-US" sz="4000" dirty="0">
                <a:solidFill>
                  <a:srgbClr val="3333CC">
                    <a:lumMod val="50000"/>
                  </a:srgbClr>
                </a:solidFill>
              </a:rPr>
              <a:t> </a:t>
            </a:r>
            <a:r>
              <a:rPr lang="en-GB" altLang="en-US" sz="4000" dirty="0">
                <a:solidFill>
                  <a:srgbClr val="000000"/>
                </a:solidFill>
              </a:rPr>
              <a:t>and a derivation </a:t>
            </a:r>
            <a:r>
              <a:rPr lang="en-GB" altLang="en-US" sz="4000" b="1" dirty="0" smtClean="0">
                <a:solidFill>
                  <a:srgbClr val="3333CC">
                    <a:lumMod val="50000"/>
                  </a:srgbClr>
                </a:solidFill>
              </a:rPr>
              <a:t>D </a:t>
            </a:r>
            <a:r>
              <a:rPr lang="en-GB" altLang="en-US" sz="4000" dirty="0" smtClean="0">
                <a:solidFill>
                  <a:srgbClr val="000000"/>
                </a:solidFill>
              </a:rPr>
              <a:t>  </a:t>
            </a:r>
            <a:endParaRPr lang="en-GB" altLang="en-US" sz="4000" dirty="0">
              <a:solidFill>
                <a:srgbClr val="000000"/>
              </a:solidFill>
            </a:endParaRPr>
          </a:p>
          <a:p>
            <a:r>
              <a:rPr lang="en-GB" altLang="en-US" sz="4000" dirty="0" smtClean="0">
                <a:solidFill>
                  <a:srgbClr val="000000"/>
                </a:solidFill>
              </a:rPr>
              <a:t>on </a:t>
            </a:r>
            <a:r>
              <a:rPr lang="en-GB" altLang="en-US" sz="4000" b="1" dirty="0" smtClean="0">
                <a:solidFill>
                  <a:srgbClr val="3333CC">
                    <a:lumMod val="50000"/>
                  </a:srgbClr>
                </a:solidFill>
              </a:rPr>
              <a:t>R </a:t>
            </a:r>
            <a:r>
              <a:rPr lang="en-GB" altLang="en-US" sz="4000" dirty="0" smtClean="0">
                <a:solidFill>
                  <a:srgbClr val="000000"/>
                </a:solidFill>
              </a:rPr>
              <a:t> </a:t>
            </a:r>
            <a:r>
              <a:rPr lang="en-GB" altLang="en-US" sz="4000" dirty="0">
                <a:solidFill>
                  <a:srgbClr val="000000"/>
                </a:solidFill>
              </a:rPr>
              <a:t>such that the </a:t>
            </a:r>
            <a:r>
              <a:rPr lang="en-GB" altLang="en-US" sz="4000" dirty="0">
                <a:solidFill>
                  <a:srgbClr val="FF6600"/>
                </a:solidFill>
              </a:rPr>
              <a:t>differential</a:t>
            </a:r>
            <a:r>
              <a:rPr lang="en-GB" altLang="en-US" sz="4000" dirty="0">
                <a:solidFill>
                  <a:srgbClr val="000000"/>
                </a:solidFill>
              </a:rPr>
              <a:t> </a:t>
            </a:r>
          </a:p>
          <a:p>
            <a:r>
              <a:rPr lang="en-GB" altLang="en-US" sz="4000" dirty="0" smtClean="0">
                <a:solidFill>
                  <a:srgbClr val="000000"/>
                </a:solidFill>
              </a:rPr>
              <a:t>polynomial </a:t>
            </a:r>
            <a:r>
              <a:rPr lang="en-GB" altLang="en-US" sz="4000" dirty="0">
                <a:solidFill>
                  <a:srgbClr val="000000"/>
                </a:solidFill>
              </a:rPr>
              <a:t>ring </a:t>
            </a:r>
            <a:r>
              <a:rPr lang="en-GB" altLang="en-US" sz="4000" b="1" dirty="0">
                <a:solidFill>
                  <a:srgbClr val="3333CC">
                    <a:lumMod val="50000"/>
                  </a:srgbClr>
                </a:solidFill>
              </a:rPr>
              <a:t>R[x; D] is Jacobson radical</a:t>
            </a:r>
            <a:r>
              <a:rPr lang="en-GB" altLang="en-US" sz="4000" b="1" dirty="0" smtClean="0">
                <a:solidFill>
                  <a:srgbClr val="3333CC">
                    <a:lumMod val="50000"/>
                  </a:srgbClr>
                </a:solidFill>
              </a:rPr>
              <a:t>.</a:t>
            </a:r>
            <a:endParaRPr lang="pl-PL" altLang="en-US" sz="4000" b="1" dirty="0" smtClean="0">
              <a:solidFill>
                <a:srgbClr val="3333CC">
                  <a:lumMod val="50000"/>
                </a:srgbClr>
              </a:solidFill>
            </a:endParaRPr>
          </a:p>
          <a:p>
            <a:r>
              <a:rPr lang="pl-PL" altLang="en-US" sz="4000" b="1" dirty="0" smtClean="0">
                <a:solidFill>
                  <a:srgbClr val="3333CC">
                    <a:lumMod val="50000"/>
                  </a:srgbClr>
                </a:solidFill>
              </a:rPr>
              <a:t>                                  </a:t>
            </a:r>
            <a:r>
              <a:rPr lang="pl-PL" altLang="en-US" sz="32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A.S.(2015)</a:t>
            </a:r>
            <a:endParaRPr lang="en-GB" altLang="en-US" sz="3200" dirty="0" smtClean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r>
              <a:rPr lang="en-GB" altLang="en-US" sz="32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Moreover R can be an algebra over the algebraic closure of any finite field or its subfield.</a:t>
            </a:r>
          </a:p>
        </p:txBody>
      </p:sp>
    </p:spTree>
    <p:extLst>
      <p:ext uri="{BB962C8B-B14F-4D97-AF65-F5344CB8AC3E}">
        <p14:creationId xmlns:p14="http://schemas.microsoft.com/office/powerpoint/2010/main" val="40180706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  <a:solidFill>
            <a:srgbClr val="FF99CC"/>
          </a:solidFill>
        </p:spPr>
        <p:txBody>
          <a:bodyPr/>
          <a:lstStyle/>
          <a:p>
            <a:r>
              <a:rPr lang="en-GB" altLang="en-US" b="1" dirty="0" smtClean="0"/>
              <a:t> Does it hold for algebras over other fields?</a:t>
            </a:r>
            <a:endParaRPr lang="en-US" altLang="en-US" b="1" dirty="0" smtClean="0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633413" y="2241446"/>
            <a:ext cx="8042275" cy="415498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4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Yes, provided that the following </a:t>
            </a:r>
          </a:p>
          <a:p>
            <a:endParaRPr lang="en-GB" altLang="en-US" sz="4400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r>
              <a:rPr lang="en-GB" altLang="en-US" sz="44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matrix-theory based question has </a:t>
            </a:r>
          </a:p>
          <a:p>
            <a:endParaRPr lang="en-GB" altLang="en-US" sz="4400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r>
              <a:rPr lang="en-GB" altLang="en-US" sz="4400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affirmative answer</a:t>
            </a:r>
          </a:p>
          <a:p>
            <a:endParaRPr lang="en-GB" altLang="en-US" sz="440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634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  <a:solidFill>
            <a:srgbClr val="00B050"/>
          </a:solidFill>
        </p:spPr>
        <p:txBody>
          <a:bodyPr/>
          <a:lstStyle/>
          <a:p>
            <a:r>
              <a:rPr lang="pl-PL" altLang="en-US" dirty="0" smtClean="0"/>
              <a:t>Matrix theory</a:t>
            </a:r>
            <a:r>
              <a:rPr lang="en-GB" altLang="en-US" dirty="0" smtClean="0"/>
              <a:t> question</a:t>
            </a:r>
            <a:r>
              <a:rPr lang="pl-PL" altLang="en-US" dirty="0" smtClean="0"/>
              <a:t> </a:t>
            </a:r>
            <a:r>
              <a:rPr lang="en-GB" altLang="en-US" dirty="0" smtClean="0"/>
              <a:t>  </a:t>
            </a:r>
          </a:p>
        </p:txBody>
      </p:sp>
      <p:sp>
        <p:nvSpPr>
          <p:cNvPr id="190467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512168"/>
            <a:ext cx="8352928" cy="494116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en-US" sz="4000" dirty="0" smtClean="0"/>
              <a:t> Let F be a</a:t>
            </a:r>
            <a:r>
              <a:rPr lang="en-GB" altLang="en-US" sz="4000" dirty="0" smtClean="0"/>
              <a:t> field.</a:t>
            </a:r>
            <a:r>
              <a:rPr lang="pl-PL" altLang="en-US" sz="4000" dirty="0" smtClean="0"/>
              <a:t> Let R be a semisimple finitely dimensional F- algebra, and let V be a generating space of R. </a:t>
            </a:r>
            <a:endParaRPr lang="en-GB" altLang="en-US" sz="4000" dirty="0"/>
          </a:p>
          <a:p>
            <a:pPr marL="0" indent="0">
              <a:buFontTx/>
              <a:buNone/>
              <a:defRPr/>
            </a:pPr>
            <a:r>
              <a:rPr lang="en-GB" altLang="en-US" sz="4000" dirty="0" smtClean="0"/>
              <a:t>Does it follow that </a:t>
            </a:r>
            <a:r>
              <a:rPr lang="pl-PL" altLang="en-US" sz="4000" dirty="0" smtClean="0"/>
              <a:t>the identity element of R belongs to V</a:t>
            </a:r>
            <a:r>
              <a:rPr lang="pl-PL" altLang="en-US" sz="4000" b="1" baseline="30000" dirty="0" smtClean="0">
                <a:solidFill>
                  <a:srgbClr val="000000"/>
                </a:solidFill>
              </a:rPr>
              <a:t>n</a:t>
            </a:r>
            <a:r>
              <a:rPr lang="pl-PL" altLang="en-US" sz="4000" dirty="0" smtClean="0"/>
              <a:t> for some n</a:t>
            </a:r>
            <a:r>
              <a:rPr lang="en-GB" altLang="en-US" sz="2800" dirty="0" smtClean="0"/>
              <a:t>?</a:t>
            </a:r>
          </a:p>
          <a:p>
            <a:pPr marL="0" indent="0">
              <a:buFontTx/>
              <a:buNone/>
              <a:defRPr/>
            </a:pPr>
            <a:r>
              <a:rPr lang="en-GB" altLang="en-US" sz="3600" dirty="0" smtClean="0">
                <a:solidFill>
                  <a:srgbClr val="0070C0"/>
                </a:solidFill>
              </a:rPr>
              <a:t>Remark:</a:t>
            </a:r>
            <a:r>
              <a:rPr lang="pl-PL" altLang="en-US" sz="3600" dirty="0" smtClean="0">
                <a:solidFill>
                  <a:srgbClr val="0070C0"/>
                </a:solidFill>
              </a:rPr>
              <a:t> it </a:t>
            </a:r>
            <a:r>
              <a:rPr lang="en-GB" altLang="en-US" sz="3600" dirty="0" smtClean="0">
                <a:solidFill>
                  <a:srgbClr val="0070C0"/>
                </a:solidFill>
              </a:rPr>
              <a:t> is </a:t>
            </a:r>
            <a:r>
              <a:rPr lang="pl-PL" altLang="en-US" sz="3600" dirty="0" smtClean="0">
                <a:solidFill>
                  <a:srgbClr val="0070C0"/>
                </a:solidFill>
              </a:rPr>
              <a:t>true</a:t>
            </a:r>
            <a:r>
              <a:rPr lang="en-GB" altLang="en-US" sz="3600" dirty="0" smtClean="0">
                <a:solidFill>
                  <a:srgbClr val="0070C0"/>
                </a:solidFill>
              </a:rPr>
              <a:t> for some fields.</a:t>
            </a:r>
            <a:endParaRPr lang="en-GB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200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Outline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403648" y="2052131"/>
            <a:ext cx="6480720" cy="4401205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b="1" dirty="0" err="1" smtClean="0">
                <a:solidFill>
                  <a:srgbClr val="002060"/>
                </a:solidFill>
              </a:rPr>
              <a:t>Acons</a:t>
            </a:r>
            <a:r>
              <a:rPr lang="en-GB" b="1" dirty="0" smtClean="0">
                <a:solidFill>
                  <a:srgbClr val="002060"/>
                </a:solidFill>
              </a:rPr>
              <a:t> and applications in  geometry</a:t>
            </a:r>
          </a:p>
          <a:p>
            <a:pPr marL="514350" indent="-514350">
              <a:buAutoNum type="arabicPeriod"/>
            </a:pPr>
            <a:endParaRPr lang="en-GB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rgbClr val="002060"/>
                </a:solidFill>
              </a:rPr>
              <a:t>Differential polynomial rings and tensor products</a:t>
            </a:r>
          </a:p>
          <a:p>
            <a:pPr marL="514350" indent="-514350">
              <a:buAutoNum type="arabicPeriod"/>
            </a:pPr>
            <a:endParaRPr lang="en-GB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Braces and nilpotent rings</a:t>
            </a:r>
          </a:p>
          <a:p>
            <a:pPr marL="514350" indent="-514350"/>
            <a:r>
              <a:rPr lang="pl-PL" b="1" dirty="0" smtClean="0">
                <a:solidFill>
                  <a:srgbClr val="002060"/>
                </a:solidFill>
              </a:rPr>
              <a:t> </a:t>
            </a:r>
            <a:endParaRPr lang="en-GB" b="1" dirty="0" smtClean="0">
              <a:solidFill>
                <a:srgbClr val="002060"/>
              </a:solidFill>
            </a:endParaRPr>
          </a:p>
          <a:p>
            <a:pPr marL="514350" indent="-514350"/>
            <a:r>
              <a:rPr lang="en-GB" b="1" dirty="0" smtClean="0">
                <a:solidFill>
                  <a:srgbClr val="002060"/>
                </a:solidFill>
              </a:rPr>
              <a:t>4.  </a:t>
            </a:r>
            <a:r>
              <a:rPr lang="pl-PL" b="1" dirty="0" smtClean="0">
                <a:solidFill>
                  <a:srgbClr val="002060"/>
                </a:solidFill>
              </a:rPr>
              <a:t>Yang-Baxter </a:t>
            </a:r>
            <a:r>
              <a:rPr lang="pl-PL" b="1" dirty="0" err="1" smtClean="0">
                <a:solidFill>
                  <a:srgbClr val="002060"/>
                </a:solidFill>
              </a:rPr>
              <a:t>equa</a:t>
            </a:r>
            <a:r>
              <a:rPr lang="en-GB" b="1" smtClean="0">
                <a:solidFill>
                  <a:srgbClr val="002060"/>
                </a:solidFill>
              </a:rPr>
              <a:t>tion</a:t>
            </a:r>
            <a:endParaRPr lang="pl-PL" b="1" dirty="0" smtClean="0">
              <a:solidFill>
                <a:srgbClr val="002060"/>
              </a:solidFill>
            </a:endParaRP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5.  </a:t>
            </a:r>
            <a:r>
              <a:rPr lang="pl-PL" b="1" dirty="0" smtClean="0">
                <a:solidFill>
                  <a:srgbClr val="002060"/>
                </a:solidFill>
              </a:rPr>
              <a:t>Groups and braces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r>
              <a:rPr lang="en-GB" b="1" dirty="0" smtClean="0"/>
              <a:t>Some questions and related results 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827584" y="2204864"/>
            <a:ext cx="7704856" cy="107721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  <a:latin typeface="CMBX10"/>
              </a:rPr>
              <a:t>Question 1. </a:t>
            </a:r>
            <a:r>
              <a:rPr lang="en-GB" sz="3200" dirty="0">
                <a:solidFill>
                  <a:schemeClr val="tx1"/>
                </a:solidFill>
                <a:latin typeface="CMTI10"/>
              </a:rPr>
              <a:t>Let </a:t>
            </a:r>
            <a:r>
              <a:rPr lang="en-GB" sz="3200" dirty="0">
                <a:solidFill>
                  <a:schemeClr val="tx1"/>
                </a:solidFill>
                <a:latin typeface="CMMI10"/>
              </a:rPr>
              <a:t>R </a:t>
            </a:r>
            <a:r>
              <a:rPr lang="en-GB" sz="3200" dirty="0">
                <a:solidFill>
                  <a:schemeClr val="tx1"/>
                </a:solidFill>
                <a:latin typeface="CMTI10"/>
              </a:rPr>
              <a:t>be a ring without nil ideals, </a:t>
            </a:r>
            <a:r>
              <a:rPr lang="en-GB" sz="3200" dirty="0" smtClean="0">
                <a:solidFill>
                  <a:schemeClr val="tx1"/>
                </a:solidFill>
                <a:latin typeface="CMTI10"/>
              </a:rPr>
              <a:t>does it follow that J(</a:t>
            </a:r>
            <a:r>
              <a:rPr lang="en-GB" sz="3200" dirty="0" smtClean="0">
                <a:solidFill>
                  <a:schemeClr val="tx1"/>
                </a:solidFill>
                <a:latin typeface="CMMI10"/>
              </a:rPr>
              <a:t>R</a:t>
            </a:r>
            <a:r>
              <a:rPr lang="en-GB" sz="3200" dirty="0" smtClean="0">
                <a:solidFill>
                  <a:schemeClr val="tx1"/>
                </a:solidFill>
                <a:latin typeface="CMR10"/>
              </a:rPr>
              <a:t>[</a:t>
            </a:r>
            <a:r>
              <a:rPr lang="en-GB" sz="3200" dirty="0" err="1" smtClean="0">
                <a:solidFill>
                  <a:schemeClr val="tx1"/>
                </a:solidFill>
                <a:latin typeface="CMMI10"/>
              </a:rPr>
              <a:t>x</a:t>
            </a:r>
            <a:r>
              <a:rPr lang="en-GB" sz="3200" dirty="0" err="1" smtClean="0">
                <a:solidFill>
                  <a:schemeClr val="tx1"/>
                </a:solidFill>
                <a:latin typeface="CMR10"/>
              </a:rPr>
              <a:t>;</a:t>
            </a:r>
            <a:r>
              <a:rPr lang="en-GB" sz="3200" dirty="0" err="1" smtClean="0">
                <a:solidFill>
                  <a:schemeClr val="tx1"/>
                </a:solidFill>
                <a:latin typeface="CMMI10"/>
              </a:rPr>
              <a:t>D</a:t>
            </a:r>
            <a:r>
              <a:rPr lang="en-GB" sz="3200" dirty="0" smtClean="0">
                <a:solidFill>
                  <a:schemeClr val="tx1"/>
                </a:solidFill>
                <a:latin typeface="CMR10"/>
              </a:rPr>
              <a:t>])=0</a:t>
            </a:r>
            <a:r>
              <a:rPr lang="en-GB" sz="3200" dirty="0" smtClean="0">
                <a:solidFill>
                  <a:schemeClr val="tx1"/>
                </a:solidFill>
                <a:latin typeface="CMTI10"/>
              </a:rPr>
              <a:t>?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4149080"/>
            <a:ext cx="7739984" cy="2062103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tx1"/>
                </a:solidFill>
                <a:latin typeface="CMTI10"/>
              </a:rPr>
              <a:t>Question 2. Let R be a ring and </a:t>
            </a:r>
            <a:r>
              <a:rPr lang="en-GB" sz="3200" dirty="0" smtClean="0">
                <a:solidFill>
                  <a:schemeClr val="tx1"/>
                </a:solidFill>
                <a:latin typeface="CMMI10"/>
              </a:rPr>
              <a:t>D </a:t>
            </a:r>
            <a:r>
              <a:rPr lang="en-GB" sz="3200" dirty="0" smtClean="0">
                <a:solidFill>
                  <a:schemeClr val="tx1"/>
                </a:solidFill>
                <a:latin typeface="CMTI10"/>
              </a:rPr>
              <a:t>be </a:t>
            </a:r>
            <a:r>
              <a:rPr lang="en-GB" sz="3200" dirty="0">
                <a:solidFill>
                  <a:schemeClr val="tx1"/>
                </a:solidFill>
                <a:latin typeface="CMTI10"/>
              </a:rPr>
              <a:t>a locally nilpotent </a:t>
            </a:r>
            <a:r>
              <a:rPr lang="en-GB" sz="3200" dirty="0" smtClean="0">
                <a:solidFill>
                  <a:schemeClr val="tx1"/>
                </a:solidFill>
                <a:latin typeface="CMTI10"/>
              </a:rPr>
              <a:t>derivation on R. Does it follow that J(</a:t>
            </a:r>
            <a:r>
              <a:rPr lang="en-GB" sz="3200" dirty="0" smtClean="0">
                <a:solidFill>
                  <a:schemeClr val="tx1"/>
                </a:solidFill>
                <a:latin typeface="CMMI10"/>
              </a:rPr>
              <a:t>R</a:t>
            </a:r>
            <a:r>
              <a:rPr lang="en-GB" sz="3200" dirty="0" smtClean="0">
                <a:solidFill>
                  <a:schemeClr val="tx1"/>
                </a:solidFill>
                <a:latin typeface="CMR10"/>
              </a:rPr>
              <a:t>[</a:t>
            </a:r>
            <a:r>
              <a:rPr lang="en-GB" sz="3200" dirty="0" err="1" smtClean="0">
                <a:solidFill>
                  <a:schemeClr val="tx1"/>
                </a:solidFill>
                <a:latin typeface="CMMI10"/>
              </a:rPr>
              <a:t>x</a:t>
            </a:r>
            <a:r>
              <a:rPr lang="en-GB" sz="3200" dirty="0" err="1" smtClean="0">
                <a:solidFill>
                  <a:schemeClr val="tx1"/>
                </a:solidFill>
                <a:latin typeface="CMR10"/>
              </a:rPr>
              <a:t>;</a:t>
            </a:r>
            <a:r>
              <a:rPr lang="en-GB" sz="3200" dirty="0" err="1" smtClean="0">
                <a:solidFill>
                  <a:schemeClr val="tx1"/>
                </a:solidFill>
                <a:latin typeface="CMMI10"/>
              </a:rPr>
              <a:t>D</a:t>
            </a:r>
            <a:r>
              <a:rPr lang="en-GB" sz="3200" dirty="0" smtClean="0">
                <a:solidFill>
                  <a:schemeClr val="tx1"/>
                </a:solidFill>
                <a:latin typeface="CMR10"/>
              </a:rPr>
              <a:t>])=</a:t>
            </a:r>
            <a:r>
              <a:rPr lang="en-GB" sz="3200" dirty="0" smtClean="0">
                <a:solidFill>
                  <a:schemeClr val="tx1"/>
                </a:solidFill>
                <a:latin typeface="CMMI10"/>
              </a:rPr>
              <a:t>I</a:t>
            </a:r>
            <a:r>
              <a:rPr lang="en-GB" sz="3200" dirty="0" smtClean="0">
                <a:solidFill>
                  <a:schemeClr val="tx1"/>
                </a:solidFill>
                <a:latin typeface="CMR10"/>
              </a:rPr>
              <a:t>[</a:t>
            </a:r>
            <a:r>
              <a:rPr lang="en-GB" sz="3200" dirty="0" smtClean="0">
                <a:solidFill>
                  <a:schemeClr val="tx1"/>
                </a:solidFill>
                <a:latin typeface="CMMI10"/>
              </a:rPr>
              <a:t>x</a:t>
            </a:r>
            <a:r>
              <a:rPr lang="en-GB" sz="3200" dirty="0">
                <a:solidFill>
                  <a:schemeClr val="tx1"/>
                </a:solidFill>
                <a:latin typeface="CMR10"/>
              </a:rPr>
              <a:t>] </a:t>
            </a:r>
            <a:r>
              <a:rPr lang="en-GB" sz="3200" dirty="0">
                <a:solidFill>
                  <a:schemeClr val="tx1"/>
                </a:solidFill>
                <a:latin typeface="CMTI10"/>
              </a:rPr>
              <a:t>for some nil ideal </a:t>
            </a:r>
            <a:r>
              <a:rPr lang="en-GB" sz="3200" dirty="0" smtClean="0">
                <a:solidFill>
                  <a:schemeClr val="tx1"/>
                </a:solidFill>
                <a:latin typeface="CMMI10"/>
              </a:rPr>
              <a:t>I </a:t>
            </a:r>
            <a:r>
              <a:rPr lang="en-GB" sz="3200" dirty="0" smtClean="0">
                <a:solidFill>
                  <a:schemeClr val="tx1"/>
                </a:solidFill>
                <a:latin typeface="CMTI10"/>
              </a:rPr>
              <a:t>of </a:t>
            </a:r>
            <a:r>
              <a:rPr lang="en-GB" sz="3200" dirty="0" smtClean="0">
                <a:solidFill>
                  <a:schemeClr val="tx1"/>
                </a:solidFill>
                <a:latin typeface="CMMI10"/>
              </a:rPr>
              <a:t>R</a:t>
            </a:r>
            <a:r>
              <a:rPr lang="en-GB" sz="3200" dirty="0" smtClean="0">
                <a:solidFill>
                  <a:schemeClr val="tx1"/>
                </a:solidFill>
                <a:latin typeface="CMTI1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10020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r>
              <a:rPr lang="en-GB" dirty="0" smtClean="0"/>
              <a:t>Answer to </a:t>
            </a:r>
            <a:r>
              <a:rPr lang="en-GB" dirty="0" err="1" smtClean="0"/>
              <a:t>Shestakov’s</a:t>
            </a:r>
            <a:r>
              <a:rPr lang="en-GB" dirty="0" smtClean="0"/>
              <a:t> question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3792" y="1867465"/>
            <a:ext cx="820668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MR10"/>
              </a:rPr>
              <a:t>Theorem (</a:t>
            </a:r>
            <a:r>
              <a:rPr lang="en-GB" dirty="0" err="1" smtClean="0">
                <a:solidFill>
                  <a:schemeClr val="tx1"/>
                </a:solidFill>
                <a:latin typeface="CMR10"/>
              </a:rPr>
              <a:t>Ziembowski</a:t>
            </a:r>
            <a:r>
              <a:rPr lang="en-GB" dirty="0" smtClean="0">
                <a:solidFill>
                  <a:schemeClr val="tx1"/>
                </a:solidFill>
                <a:latin typeface="CMR10"/>
              </a:rPr>
              <a:t>, A.S.)</a:t>
            </a:r>
          </a:p>
          <a:p>
            <a:endParaRPr lang="en-GB" dirty="0" smtClean="0">
              <a:solidFill>
                <a:schemeClr val="tx1"/>
              </a:solidFill>
              <a:latin typeface="CMR1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MR10"/>
              </a:rPr>
              <a:t>If R is a </a:t>
            </a:r>
            <a:r>
              <a:rPr lang="en-GB" dirty="0" smtClean="0">
                <a:solidFill>
                  <a:srgbClr val="34ACBC"/>
                </a:solidFill>
                <a:latin typeface="CMR10"/>
              </a:rPr>
              <a:t>locally nilpotent </a:t>
            </a:r>
            <a:r>
              <a:rPr lang="en-GB" dirty="0" smtClean="0">
                <a:solidFill>
                  <a:schemeClr val="tx1"/>
                </a:solidFill>
                <a:latin typeface="CMR10"/>
              </a:rPr>
              <a:t>ring and D is a derivation </a:t>
            </a:r>
          </a:p>
          <a:p>
            <a:endParaRPr lang="en-GB" dirty="0">
              <a:solidFill>
                <a:schemeClr val="tx1"/>
              </a:solidFill>
              <a:latin typeface="CMR1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MR10"/>
              </a:rPr>
              <a:t>on R then the differential polynomial ring R[x; D] </a:t>
            </a:r>
          </a:p>
          <a:p>
            <a:endParaRPr lang="en-GB" dirty="0">
              <a:solidFill>
                <a:schemeClr val="tx1"/>
              </a:solidFill>
              <a:latin typeface="CMR1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MR10"/>
              </a:rPr>
              <a:t>need not  be </a:t>
            </a:r>
            <a:r>
              <a:rPr lang="en-GB" dirty="0" smtClean="0">
                <a:solidFill>
                  <a:srgbClr val="34ACBC"/>
                </a:solidFill>
                <a:latin typeface="CMR10"/>
              </a:rPr>
              <a:t>Jacobson radical.</a:t>
            </a:r>
          </a:p>
          <a:p>
            <a:endParaRPr lang="en-GB" sz="2400" dirty="0">
              <a:solidFill>
                <a:srgbClr val="34ACBC"/>
              </a:solidFill>
              <a:latin typeface="CMR10"/>
            </a:endParaRPr>
          </a:p>
          <a:p>
            <a:r>
              <a:rPr lang="en-GB" sz="2400" dirty="0" smtClean="0">
                <a:solidFill>
                  <a:srgbClr val="34ACBC"/>
                </a:solidFill>
                <a:latin typeface="CMR10"/>
              </a:rPr>
              <a:t>Question</a:t>
            </a:r>
            <a:r>
              <a:rPr lang="en-GB" sz="2400" dirty="0" smtClean="0">
                <a:solidFill>
                  <a:schemeClr val="tx1"/>
                </a:solidFill>
                <a:latin typeface="CMR10"/>
              </a:rPr>
              <a:t> (Nielsen, M.Z): What happens if </a:t>
            </a:r>
            <a:r>
              <a:rPr lang="en-GB" sz="2400" dirty="0" smtClean="0">
                <a:solidFill>
                  <a:srgbClr val="34ACBC"/>
                </a:solidFill>
                <a:latin typeface="CMR10"/>
              </a:rPr>
              <a:t>R is a prime radical?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CMR10"/>
              </a:rPr>
              <a:t>Prime radical is the intersection of all prime ideals in a ring.</a:t>
            </a:r>
          </a:p>
        </p:txBody>
      </p:sp>
    </p:spTree>
    <p:extLst>
      <p:ext uri="{BB962C8B-B14F-4D97-AF65-F5344CB8AC3E}">
        <p14:creationId xmlns:p14="http://schemas.microsoft.com/office/powerpoint/2010/main" val="156963930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115544"/>
          </a:xfrm>
          <a:solidFill>
            <a:srgbClr val="FFFF99"/>
          </a:solidFill>
        </p:spPr>
        <p:txBody>
          <a:bodyPr/>
          <a:lstStyle/>
          <a:p>
            <a:r>
              <a:rPr lang="en-GB" b="1" dirty="0" smtClean="0"/>
              <a:t>Two slides on 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Tensor products and some 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questions on </a:t>
            </a:r>
            <a:r>
              <a:rPr lang="en-GB" b="1" dirty="0" err="1" smtClean="0"/>
              <a:t>Hopf</a:t>
            </a:r>
            <a:r>
              <a:rPr lang="en-GB" b="1" dirty="0" smtClean="0"/>
              <a:t> algebras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788611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altLang="en-US" dirty="0" smtClean="0"/>
              <a:t>Tensor </a:t>
            </a:r>
            <a:r>
              <a:rPr lang="pl-PL" altLang="en-US" dirty="0" err="1" smtClean="0"/>
              <a:t>product</a:t>
            </a:r>
            <a:r>
              <a:rPr lang="en-GB" altLang="en-US" dirty="0" smtClean="0"/>
              <a:t>  </a:t>
            </a:r>
          </a:p>
        </p:txBody>
      </p:sp>
      <p:sp>
        <p:nvSpPr>
          <p:cNvPr id="190467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088" y="1752600"/>
            <a:ext cx="7558088" cy="4951412"/>
          </a:xfrm>
          <a:solidFill>
            <a:srgbClr val="CCECFF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altLang="en-US" sz="4000" dirty="0" smtClean="0"/>
              <a:t> Theorem (</a:t>
            </a:r>
            <a:r>
              <a:rPr lang="en-GB" altLang="en-US" sz="3600" dirty="0" smtClean="0"/>
              <a:t>A.S.</a:t>
            </a:r>
            <a:r>
              <a:rPr lang="en-GB" altLang="en-US" sz="3600" dirty="0"/>
              <a:t> </a:t>
            </a:r>
            <a:r>
              <a:rPr lang="en-GB" altLang="en-US" sz="3600" dirty="0" smtClean="0"/>
              <a:t>2014</a:t>
            </a:r>
            <a:r>
              <a:rPr lang="pl-PL" altLang="en-US" sz="3600" dirty="0" smtClean="0"/>
              <a:t>)</a:t>
            </a:r>
            <a:r>
              <a:rPr lang="en-GB" altLang="en-US" sz="3600" dirty="0" smtClean="0"/>
              <a:t> Over any algebraically   closed field </a:t>
            </a:r>
            <a:r>
              <a:rPr lang="en-GB" altLang="en-US" sz="3600" dirty="0"/>
              <a:t>t</a:t>
            </a:r>
            <a:r>
              <a:rPr lang="en-GB" altLang="en-US" sz="3600" dirty="0" smtClean="0"/>
              <a:t>here exists an affine infinitely dimensional  nil algebra A such that the tensor product  A</a:t>
            </a:r>
            <a:r>
              <a:rPr lang="pl-PL" altLang="en-US" sz="3600" dirty="0" smtClean="0"/>
              <a:t>   </a:t>
            </a:r>
            <a:r>
              <a:rPr lang="en-GB" altLang="en-US" sz="3600" dirty="0" smtClean="0"/>
              <a:t> A is nil. </a:t>
            </a:r>
          </a:p>
          <a:p>
            <a:pPr>
              <a:buFontTx/>
              <a:buNone/>
              <a:defRPr/>
            </a:pPr>
            <a:r>
              <a:rPr lang="en-GB" altLang="en-US" sz="3600" dirty="0" smtClean="0"/>
              <a:t>Theorem (</a:t>
            </a:r>
            <a:r>
              <a:rPr lang="en-GB" altLang="en-US" sz="3600" dirty="0" err="1" smtClean="0"/>
              <a:t>Puczylowski</a:t>
            </a:r>
            <a:r>
              <a:rPr lang="en-GB" altLang="en-US" sz="3600" dirty="0" smtClean="0"/>
              <a:t> 1988) If A is an algebra over an  ordered field and </a:t>
            </a:r>
            <a:endParaRPr lang="pl-PL" altLang="en-US" sz="3600" dirty="0" smtClean="0"/>
          </a:p>
          <a:p>
            <a:pPr>
              <a:buFontTx/>
              <a:buNone/>
              <a:defRPr/>
            </a:pPr>
            <a:r>
              <a:rPr lang="en-GB" altLang="en-US" sz="3600" dirty="0" smtClean="0"/>
              <a:t>A</a:t>
            </a:r>
            <a:r>
              <a:rPr lang="pl-PL" altLang="en-US" sz="3600" dirty="0" smtClean="0"/>
              <a:t>  </a:t>
            </a:r>
            <a:r>
              <a:rPr lang="en-GB" altLang="en-US" sz="3600" dirty="0" smtClean="0"/>
              <a:t> A is nil then A is locally nilpotent.</a:t>
            </a:r>
          </a:p>
        </p:txBody>
      </p:sp>
      <p:sp>
        <p:nvSpPr>
          <p:cNvPr id="4" name="Schemat blokowy: operacja sumowania 3"/>
          <p:cNvSpPr/>
          <p:nvPr/>
        </p:nvSpPr>
        <p:spPr bwMode="auto">
          <a:xfrm>
            <a:off x="1187624" y="4221088"/>
            <a:ext cx="288032" cy="216024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pl-PL" smtClean="0">
              <a:latin typeface="Times New Roman" pitchFamily="18" charset="-18"/>
            </a:endParaRPr>
          </a:p>
        </p:txBody>
      </p:sp>
      <p:sp>
        <p:nvSpPr>
          <p:cNvPr id="5" name="Schemat blokowy: operacja sumowania 4"/>
          <p:cNvSpPr/>
          <p:nvPr/>
        </p:nvSpPr>
        <p:spPr bwMode="auto">
          <a:xfrm>
            <a:off x="1115616" y="6093296"/>
            <a:ext cx="288032" cy="216024"/>
          </a:xfrm>
          <a:prstGeom prst="flowChartSummingJunc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pl-PL" smtClean="0">
              <a:latin typeface="Times New Roman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77603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altLang="en-US" dirty="0" smtClean="0"/>
              <a:t>Open Question  </a:t>
            </a:r>
          </a:p>
        </p:txBody>
      </p:sp>
      <p:sp>
        <p:nvSpPr>
          <p:cNvPr id="19046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0336" y="2133278"/>
            <a:ext cx="7558088" cy="4176042"/>
          </a:xfrm>
          <a:solidFill>
            <a:srgbClr val="CCECFF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altLang="en-US" sz="4000" dirty="0" smtClean="0"/>
              <a:t> </a:t>
            </a:r>
            <a:r>
              <a:rPr lang="en-GB" altLang="en-US" sz="3600" dirty="0"/>
              <a:t> </a:t>
            </a:r>
            <a:r>
              <a:rPr lang="en-GB" altLang="en-US" sz="3600" dirty="0" smtClean="0"/>
              <a:t>If R is a finitely generated  </a:t>
            </a:r>
            <a:r>
              <a:rPr lang="en-GB" altLang="en-US" sz="3600" dirty="0" err="1" smtClean="0"/>
              <a:t>Hopf</a:t>
            </a:r>
            <a:r>
              <a:rPr lang="en-GB" altLang="en-US" sz="3600" dirty="0" smtClean="0"/>
              <a:t> algebra, does it follow that the Jacobson radical of R is locally nilpotent? </a:t>
            </a:r>
          </a:p>
          <a:p>
            <a:pPr marL="0" indent="0">
              <a:buFontTx/>
              <a:buNone/>
              <a:defRPr/>
            </a:pPr>
            <a:r>
              <a:rPr lang="en-GB" altLang="en-US" sz="3600" dirty="0" smtClean="0"/>
              <a:t>Are nil ideals in R nilpotent?</a:t>
            </a:r>
          </a:p>
          <a:p>
            <a:pPr marL="0" indent="0">
              <a:buFontTx/>
              <a:buNone/>
              <a:defRPr/>
            </a:pPr>
            <a:r>
              <a:rPr lang="en-GB" altLang="en-US" sz="3600" dirty="0"/>
              <a:t> </a:t>
            </a:r>
            <a:r>
              <a:rPr lang="en-GB" altLang="en-US" sz="3600" dirty="0" smtClean="0"/>
              <a:t>Is it true if R is an algebra over an ordered field?</a:t>
            </a:r>
          </a:p>
        </p:txBody>
      </p:sp>
    </p:spTree>
    <p:extLst>
      <p:ext uri="{BB962C8B-B14F-4D97-AF65-F5344CB8AC3E}">
        <p14:creationId xmlns:p14="http://schemas.microsoft.com/office/powerpoint/2010/main" val="9553775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328592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pl-PL" dirty="0" smtClean="0"/>
              <a:t>I. </a:t>
            </a:r>
            <a:r>
              <a:rPr lang="pl-PL" dirty="0" err="1" smtClean="0"/>
              <a:t>Braces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548680"/>
            <a:ext cx="8424936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In 2007 Rump introduced </a:t>
            </a:r>
            <a:r>
              <a:rPr lang="pl-PL" dirty="0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races as a generalization of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radical rings related </a:t>
            </a:r>
            <a:r>
              <a:rPr lang="pl-PL" dirty="0" smtClean="0">
                <a:solidFill>
                  <a:schemeClr val="accent4"/>
                </a:solidFill>
              </a:rPr>
              <a:t>to</a:t>
            </a:r>
            <a:r>
              <a:rPr lang="en-US" dirty="0" smtClean="0">
                <a:solidFill>
                  <a:schemeClr val="accent4"/>
                </a:solidFill>
              </a:rPr>
              <a:t> non-degenerate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involutive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set-theoretic solutions of the Yang-Baxter equation.</a:t>
            </a:r>
            <a:endParaRPr lang="pl-PL" dirty="0" smtClean="0">
              <a:solidFill>
                <a:schemeClr val="accent4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b="1" i="1" dirty="0" smtClean="0">
                <a:solidFill>
                  <a:schemeClr val="accent4"/>
                </a:solidFill>
              </a:rPr>
              <a:t>``</a:t>
            </a:r>
            <a:r>
              <a:rPr lang="en-US" b="1" i="1" dirty="0" smtClean="0">
                <a:solidFill>
                  <a:schemeClr val="accent4"/>
                </a:solidFill>
              </a:rPr>
              <a:t>With regard to the property that A combines</a:t>
            </a:r>
            <a:r>
              <a:rPr lang="pl-PL" b="1" i="1" dirty="0" smtClean="0">
                <a:solidFill>
                  <a:schemeClr val="accent4"/>
                </a:solidFill>
              </a:rPr>
              <a:t> </a:t>
            </a:r>
            <a:r>
              <a:rPr lang="en-US" b="1" i="1" dirty="0" smtClean="0">
                <a:solidFill>
                  <a:schemeClr val="accent4"/>
                </a:solidFill>
              </a:rPr>
              <a:t>two </a:t>
            </a:r>
            <a:endParaRPr lang="pl-PL" b="1" i="1" dirty="0" smtClean="0">
              <a:solidFill>
                <a:schemeClr val="accent4"/>
              </a:solidFill>
            </a:endParaRPr>
          </a:p>
          <a:p>
            <a:r>
              <a:rPr lang="en-US" b="1" i="1" dirty="0" smtClean="0">
                <a:solidFill>
                  <a:schemeClr val="accent4"/>
                </a:solidFill>
              </a:rPr>
              <a:t>different equations or groups to a new entity, </a:t>
            </a:r>
            <a:endParaRPr lang="pl-PL" b="1" i="1" dirty="0" smtClean="0">
              <a:solidFill>
                <a:schemeClr val="accent4"/>
              </a:solidFill>
            </a:endParaRPr>
          </a:p>
          <a:p>
            <a:r>
              <a:rPr lang="en-US" b="1" i="1" dirty="0" smtClean="0">
                <a:solidFill>
                  <a:schemeClr val="accent4"/>
                </a:solidFill>
              </a:rPr>
              <a:t>we call A </a:t>
            </a:r>
            <a:r>
              <a:rPr lang="en-US" b="1" i="1" dirty="0" err="1" smtClean="0">
                <a:solidFill>
                  <a:schemeClr val="accent4"/>
                </a:solidFill>
              </a:rPr>
              <a:t>a</a:t>
            </a:r>
            <a:r>
              <a:rPr lang="en-US" b="1" i="1" dirty="0" smtClean="0">
                <a:solidFill>
                  <a:schemeClr val="accent4"/>
                </a:solidFill>
              </a:rPr>
              <a:t> brace</a:t>
            </a:r>
            <a:r>
              <a:rPr lang="pl-PL" b="1" i="1" dirty="0" smtClean="0">
                <a:solidFill>
                  <a:schemeClr val="accent4"/>
                </a:solidFill>
              </a:rPr>
              <a:t>’’</a:t>
            </a:r>
          </a:p>
          <a:p>
            <a:r>
              <a:rPr lang="pl-PL" i="1" dirty="0" smtClean="0">
                <a:solidFill>
                  <a:schemeClr val="accent4"/>
                </a:solidFill>
              </a:rPr>
              <a:t>                                                           Wolfgang Rump</a:t>
            </a:r>
            <a:r>
              <a:rPr lang="pl-PL" dirty="0">
                <a:solidFill>
                  <a:schemeClr val="accent4"/>
                </a:solidFill>
              </a:rPr>
              <a:t> </a:t>
            </a:r>
            <a:endParaRPr lang="en-GB" dirty="0" smtClean="0">
              <a:solidFill>
                <a:schemeClr val="accent4"/>
              </a:solidFill>
            </a:endParaRPr>
          </a:p>
          <a:p>
            <a:endParaRPr lang="en-GB" i="1" dirty="0">
              <a:solidFill>
                <a:schemeClr val="accent4"/>
              </a:solidFill>
            </a:endParaRPr>
          </a:p>
          <a:p>
            <a:r>
              <a:rPr lang="en-GB" i="1" dirty="0">
                <a:solidFill>
                  <a:schemeClr val="accent4"/>
                </a:solidFill>
              </a:rPr>
              <a:t>Recently skew-braces have been introduced by </a:t>
            </a:r>
            <a:r>
              <a:rPr lang="en-GB" i="1" dirty="0" err="1">
                <a:solidFill>
                  <a:schemeClr val="accent4"/>
                </a:solidFill>
              </a:rPr>
              <a:t>Guarnieri</a:t>
            </a:r>
            <a:r>
              <a:rPr lang="en-GB" i="1" dirty="0">
                <a:solidFill>
                  <a:schemeClr val="accent4"/>
                </a:solidFill>
              </a:rPr>
              <a:t> and </a:t>
            </a:r>
            <a:r>
              <a:rPr lang="en-GB" i="1" dirty="0" err="1" smtClean="0">
                <a:solidFill>
                  <a:schemeClr val="accent4"/>
                </a:solidFill>
              </a:rPr>
              <a:t>Vendramin</a:t>
            </a:r>
            <a:r>
              <a:rPr lang="en-GB" i="1" dirty="0" smtClean="0">
                <a:solidFill>
                  <a:schemeClr val="accent4"/>
                </a:solidFill>
              </a:rPr>
              <a:t>  </a:t>
            </a:r>
            <a:r>
              <a:rPr lang="en-GB" i="1" dirty="0">
                <a:solidFill>
                  <a:schemeClr val="accent4"/>
                </a:solidFill>
              </a:rPr>
              <a:t>to describe all non-degenerate set-theoretic solutions of the Yang-Baxter equation.</a:t>
            </a:r>
            <a:endParaRPr lang="pl-PL" i="1" dirty="0">
              <a:solidFill>
                <a:schemeClr val="accent4"/>
              </a:solidFill>
            </a:endParaRPr>
          </a:p>
          <a:p>
            <a:endParaRPr lang="pl-PL" i="1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620688"/>
            <a:ext cx="8136904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accent4"/>
                </a:solidFill>
              </a:rPr>
              <a:t> In </a:t>
            </a:r>
            <a:r>
              <a:rPr lang="pl-PL" dirty="0" err="1" smtClean="0">
                <a:solidFill>
                  <a:schemeClr val="accent4"/>
                </a:solidFill>
              </a:rPr>
              <a:t>the</a:t>
            </a:r>
            <a:r>
              <a:rPr lang="pl-PL" dirty="0" smtClean="0">
                <a:solidFill>
                  <a:schemeClr val="accent4"/>
                </a:solidFill>
              </a:rPr>
              <a:t> first part of </a:t>
            </a:r>
            <a:r>
              <a:rPr lang="pl-PL" dirty="0" err="1" smtClean="0">
                <a:solidFill>
                  <a:schemeClr val="accent4"/>
                </a:solidFill>
              </a:rPr>
              <a:t>this</a:t>
            </a:r>
            <a:r>
              <a:rPr lang="pl-PL" dirty="0" smtClean="0">
                <a:solidFill>
                  <a:schemeClr val="accent4"/>
                </a:solidFill>
              </a:rPr>
              <a:t> talk we will </a:t>
            </a:r>
            <a:r>
              <a:rPr lang="pl-PL" dirty="0" err="1" smtClean="0">
                <a:solidFill>
                  <a:schemeClr val="accent4"/>
                </a:solidFill>
              </a:rPr>
              <a:t>present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some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</a:p>
          <a:p>
            <a:endParaRPr lang="pl-PL" dirty="0" smtClean="0">
              <a:solidFill>
                <a:schemeClr val="accent4"/>
              </a:solidFill>
            </a:endParaRPr>
          </a:p>
          <a:p>
            <a:r>
              <a:rPr lang="pl-PL" dirty="0" err="1" smtClean="0">
                <a:solidFill>
                  <a:schemeClr val="accent4"/>
                </a:solidFill>
              </a:rPr>
              <a:t>classical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results</a:t>
            </a:r>
            <a:r>
              <a:rPr lang="pl-PL" dirty="0" smtClean="0">
                <a:solidFill>
                  <a:schemeClr val="accent4"/>
                </a:solidFill>
              </a:rPr>
              <a:t> of </a:t>
            </a:r>
            <a:r>
              <a:rPr lang="pl-PL" dirty="0" err="1" smtClean="0">
                <a:solidFill>
                  <a:schemeClr val="accent4"/>
                </a:solidFill>
              </a:rPr>
              <a:t>this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area</a:t>
            </a:r>
            <a:r>
              <a:rPr lang="pl-PL" dirty="0" smtClean="0">
                <a:solidFill>
                  <a:schemeClr val="accent4"/>
                </a:solidFill>
              </a:rPr>
              <a:t>, </a:t>
            </a:r>
            <a:r>
              <a:rPr lang="pl-PL" dirty="0" err="1" smtClean="0">
                <a:solidFill>
                  <a:schemeClr val="accent4"/>
                </a:solidFill>
              </a:rPr>
              <a:t>mainly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due</a:t>
            </a:r>
            <a:r>
              <a:rPr lang="pl-PL" dirty="0" smtClean="0">
                <a:solidFill>
                  <a:schemeClr val="accent4"/>
                </a:solidFill>
              </a:rPr>
              <a:t> to </a:t>
            </a:r>
            <a:r>
              <a:rPr lang="pl-PL" b="1" dirty="0" err="1" smtClean="0">
                <a:solidFill>
                  <a:schemeClr val="accent4"/>
                </a:solidFill>
              </a:rPr>
              <a:t>Rump</a:t>
            </a:r>
            <a:r>
              <a:rPr lang="pl-PL" dirty="0" smtClean="0">
                <a:solidFill>
                  <a:schemeClr val="accent4"/>
                </a:solidFill>
              </a:rPr>
              <a:t>.</a:t>
            </a:r>
          </a:p>
          <a:p>
            <a:endParaRPr lang="pl-PL" dirty="0" smtClean="0">
              <a:solidFill>
                <a:schemeClr val="accent4"/>
              </a:solidFill>
            </a:endParaRPr>
          </a:p>
          <a:p>
            <a:r>
              <a:rPr lang="pl-PL" dirty="0" smtClean="0">
                <a:solidFill>
                  <a:schemeClr val="accent4"/>
                </a:solidFill>
              </a:rPr>
              <a:t>An </a:t>
            </a:r>
            <a:r>
              <a:rPr lang="pl-PL" dirty="0" err="1" smtClean="0">
                <a:solidFill>
                  <a:schemeClr val="accent4"/>
                </a:solidFill>
              </a:rPr>
              <a:t>excellent</a:t>
            </a:r>
            <a:r>
              <a:rPr lang="pl-PL" dirty="0" smtClean="0">
                <a:solidFill>
                  <a:schemeClr val="accent4"/>
                </a:solidFill>
              </a:rPr>
              <a:t>  </a:t>
            </a:r>
            <a:r>
              <a:rPr lang="pl-PL" dirty="0" err="1" smtClean="0">
                <a:solidFill>
                  <a:schemeClr val="accent4"/>
                </a:solidFill>
              </a:rPr>
              <a:t>survey</a:t>
            </a:r>
            <a:r>
              <a:rPr lang="pl-PL" dirty="0" smtClean="0">
                <a:solidFill>
                  <a:schemeClr val="accent4"/>
                </a:solidFill>
              </a:rPr>
              <a:t> on </a:t>
            </a:r>
            <a:r>
              <a:rPr lang="pl-PL" dirty="0" err="1" smtClean="0">
                <a:solidFill>
                  <a:schemeClr val="accent4"/>
                </a:solidFill>
              </a:rPr>
              <a:t>this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research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area</a:t>
            </a:r>
            <a:r>
              <a:rPr lang="pl-PL" dirty="0" smtClean="0">
                <a:solidFill>
                  <a:schemeClr val="accent4"/>
                </a:solidFill>
              </a:rPr>
              <a:t> and </a:t>
            </a:r>
            <a:r>
              <a:rPr lang="pl-PL" dirty="0" err="1" smtClean="0">
                <a:solidFill>
                  <a:schemeClr val="accent4"/>
                </a:solidFill>
              </a:rPr>
              <a:t>new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interesting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results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can</a:t>
            </a:r>
            <a:r>
              <a:rPr lang="pl-PL" dirty="0" smtClean="0">
                <a:solidFill>
                  <a:schemeClr val="accent4"/>
                </a:solidFill>
              </a:rPr>
              <a:t> be </a:t>
            </a:r>
            <a:r>
              <a:rPr lang="pl-PL" dirty="0" err="1" smtClean="0">
                <a:solidFill>
                  <a:schemeClr val="accent4"/>
                </a:solidFill>
              </a:rPr>
              <a:t>found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in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the</a:t>
            </a:r>
            <a:r>
              <a:rPr lang="pl-PL" dirty="0" smtClean="0">
                <a:solidFill>
                  <a:schemeClr val="accent4"/>
                </a:solidFill>
              </a:rPr>
              <a:t> paper by  </a:t>
            </a:r>
          </a:p>
          <a:p>
            <a:endParaRPr lang="pl-PL" dirty="0" smtClean="0">
              <a:solidFill>
                <a:schemeClr val="accent4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F. </a:t>
            </a:r>
            <a:r>
              <a:rPr lang="pl-PL" b="1" dirty="0" err="1" smtClean="0">
                <a:solidFill>
                  <a:srgbClr val="FF0000"/>
                </a:solidFill>
              </a:rPr>
              <a:t>Cedo</a:t>
            </a:r>
            <a:r>
              <a:rPr lang="pl-PL" b="1" dirty="0" smtClean="0">
                <a:solidFill>
                  <a:srgbClr val="FF0000"/>
                </a:solidFill>
              </a:rPr>
              <a:t>, E. </a:t>
            </a:r>
            <a:r>
              <a:rPr lang="pl-PL" b="1" dirty="0" err="1" smtClean="0">
                <a:solidFill>
                  <a:srgbClr val="FF0000"/>
                </a:solidFill>
              </a:rPr>
              <a:t>Jespers</a:t>
            </a:r>
            <a:r>
              <a:rPr lang="pl-PL" b="1" dirty="0" smtClean="0">
                <a:solidFill>
                  <a:srgbClr val="FF0000"/>
                </a:solidFill>
              </a:rPr>
              <a:t> and J. </a:t>
            </a:r>
            <a:r>
              <a:rPr lang="pl-PL" b="1" dirty="0" err="1" smtClean="0">
                <a:solidFill>
                  <a:srgbClr val="FF0000"/>
                </a:solidFill>
              </a:rPr>
              <a:t>Okniński</a:t>
            </a:r>
            <a:r>
              <a:rPr lang="pl-PL" dirty="0" smtClean="0">
                <a:solidFill>
                  <a:srgbClr val="FF0000"/>
                </a:solidFill>
              </a:rPr>
              <a:t>,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</a:p>
          <a:p>
            <a:endParaRPr lang="pl-PL" dirty="0" smtClean="0">
              <a:solidFill>
                <a:schemeClr val="accent4"/>
              </a:solidFill>
            </a:endParaRPr>
          </a:p>
          <a:p>
            <a:r>
              <a:rPr lang="pl-PL" dirty="0" err="1" smtClean="0">
                <a:solidFill>
                  <a:schemeClr val="accent4"/>
                </a:solidFill>
              </a:rPr>
              <a:t>Braces</a:t>
            </a:r>
            <a:r>
              <a:rPr lang="pl-PL" dirty="0" smtClean="0">
                <a:solidFill>
                  <a:schemeClr val="accent4"/>
                </a:solidFill>
              </a:rPr>
              <a:t> and </a:t>
            </a:r>
            <a:r>
              <a:rPr lang="pl-PL" dirty="0" err="1" smtClean="0">
                <a:solidFill>
                  <a:schemeClr val="accent4"/>
                </a:solidFill>
              </a:rPr>
              <a:t>the</a:t>
            </a:r>
            <a:r>
              <a:rPr lang="pl-PL" dirty="0" smtClean="0">
                <a:solidFill>
                  <a:schemeClr val="accent4"/>
                </a:solidFill>
              </a:rPr>
              <a:t> Yang-Baxter </a:t>
            </a:r>
            <a:r>
              <a:rPr lang="pl-PL" dirty="0" err="1" smtClean="0">
                <a:solidFill>
                  <a:schemeClr val="accent4"/>
                </a:solidFill>
              </a:rPr>
              <a:t>equation</a:t>
            </a:r>
            <a:r>
              <a:rPr lang="pl-PL" dirty="0" smtClean="0">
                <a:solidFill>
                  <a:schemeClr val="accent4"/>
                </a:solidFill>
              </a:rPr>
              <a:t>, </a:t>
            </a:r>
          </a:p>
          <a:p>
            <a:r>
              <a:rPr lang="pl-PL" dirty="0" err="1" smtClean="0">
                <a:solidFill>
                  <a:schemeClr val="accent4"/>
                </a:solidFill>
              </a:rPr>
              <a:t>Communication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in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Mathematical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Physics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pl-PL" dirty="0" smtClean="0">
                <a:solidFill>
                  <a:schemeClr val="accent4"/>
                </a:solidFill>
              </a:rPr>
              <a:t>(</a:t>
            </a:r>
            <a:r>
              <a:rPr lang="pl-PL" dirty="0" err="1" smtClean="0">
                <a:solidFill>
                  <a:schemeClr val="accent4"/>
                </a:solidFill>
              </a:rPr>
              <a:t>arXive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version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is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more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  <a:r>
              <a:rPr lang="pl-PL" dirty="0" err="1" smtClean="0">
                <a:solidFill>
                  <a:schemeClr val="accent4"/>
                </a:solidFill>
              </a:rPr>
              <a:t>extended</a:t>
            </a:r>
            <a:r>
              <a:rPr lang="pl-PL" dirty="0" smtClean="0">
                <a:solidFill>
                  <a:schemeClr val="accent4"/>
                </a:solidFill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75656" y="615454"/>
            <a:ext cx="64807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Definition.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left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brace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a set G with two operations +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dirty="0" smtClean="0">
                <a:solidFill>
                  <a:srgbClr val="002060"/>
                </a:solidFill>
              </a:rPr>
              <a:t>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such that 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(G,+) is 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abelian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group, 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(G, </a:t>
            </a:r>
            <a:r>
              <a:rPr lang="en-US" dirty="0" smtClean="0">
                <a:solidFill>
                  <a:srgbClr val="002060"/>
                </a:solidFill>
              </a:rPr>
              <a:t>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is a group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and</a:t>
            </a: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b="1" dirty="0" smtClean="0">
                <a:solidFill>
                  <a:srgbClr val="002060"/>
                </a:solidFill>
              </a:rPr>
              <a:t> ◦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b+c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+ a =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b="1" dirty="0" smtClean="0">
                <a:solidFill>
                  <a:srgbClr val="002060"/>
                </a:solidFill>
              </a:rPr>
              <a:t> ◦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 + a</a:t>
            </a:r>
            <a:r>
              <a:rPr lang="en-US" b="1" dirty="0" smtClean="0">
                <a:solidFill>
                  <a:srgbClr val="002060"/>
                </a:solidFill>
              </a:rPr>
              <a:t> ◦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all a, b, c ∈ G. 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call (G,+) the additive group and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(G, </a:t>
            </a:r>
            <a:r>
              <a:rPr lang="en-US" dirty="0" smtClean="0">
                <a:solidFill>
                  <a:srgbClr val="002060"/>
                </a:solidFill>
              </a:rPr>
              <a:t>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the multiplicative group of the right brace.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75656" y="615454"/>
            <a:ext cx="63184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right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brace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defined similarly, 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replacing condition 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pt-BR" b="1" dirty="0" smtClean="0">
                <a:solidFill>
                  <a:srgbClr val="002060"/>
                </a:solidFill>
              </a:rPr>
              <a:t> ◦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b+c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)+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a=a</a:t>
            </a:r>
            <a:r>
              <a:rPr lang="pt-BR" b="1" dirty="0" smtClean="0">
                <a:solidFill>
                  <a:srgbClr val="002060"/>
                </a:solidFill>
              </a:rPr>
              <a:t> ◦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b+a</a:t>
            </a:r>
            <a:r>
              <a:rPr lang="pt-BR" b="1" dirty="0" smtClean="0">
                <a:solidFill>
                  <a:srgbClr val="002060"/>
                </a:solidFill>
              </a:rPr>
              <a:t> ◦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</a:t>
            </a: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a+b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pt-BR" b="1" dirty="0" smtClean="0">
                <a:solidFill>
                  <a:srgbClr val="002060"/>
                </a:solidFill>
              </a:rPr>
              <a:t> ◦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a</a:t>
            </a:r>
            <a:r>
              <a:rPr lang="pt-BR" b="1" dirty="0" smtClean="0">
                <a:solidFill>
                  <a:srgbClr val="002060"/>
                </a:solidFill>
              </a:rPr>
              <a:t> ◦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pt-BR" b="1" dirty="0" smtClean="0">
                <a:solidFill>
                  <a:srgbClr val="002060"/>
                </a:solidFill>
              </a:rPr>
              <a:t> ◦ 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c. </a:t>
            </a: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two-sided brace is a right and left brace.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1560" y="-6508104"/>
            <a:ext cx="6948264" cy="4401205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  <a:r>
              <a:rPr lang="en-GB" dirty="0"/>
              <a:t>In the last 6 years there was a series of new deep ideas of how to describe properties of commutative rings </a:t>
            </a:r>
          </a:p>
          <a:p>
            <a:r>
              <a:rPr lang="en-GB" dirty="0"/>
              <a:t>by using noncommutative rings such as reconstruction algebras, MMAs and </a:t>
            </a:r>
            <a:r>
              <a:rPr lang="en-GB" dirty="0" err="1"/>
              <a:t>Acons</a:t>
            </a:r>
            <a:r>
              <a:rPr lang="en-GB" dirty="0"/>
              <a:t> </a:t>
            </a:r>
            <a:r>
              <a:rPr lang="en-GB" dirty="0" smtClean="0"/>
              <a:t>[</a:t>
            </a:r>
            <a:r>
              <a:rPr lang="en-GB" dirty="0" err="1" smtClean="0"/>
              <a:t>Iyama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err="1"/>
              <a:t>Wemyss</a:t>
            </a:r>
            <a:r>
              <a:rPr lang="en-GB" dirty="0"/>
              <a:t> arXiv:1007.1296].</a:t>
            </a:r>
          </a:p>
          <a:p>
            <a:r>
              <a:rPr lang="en-GB" dirty="0"/>
              <a:t>Reconstruction algebras, introduced by </a:t>
            </a:r>
            <a:r>
              <a:rPr lang="en-GB" dirty="0" err="1"/>
              <a:t>M.Wemyss</a:t>
            </a:r>
            <a:r>
              <a:rPr lang="en-GB" dirty="0"/>
              <a:t> in [ ], are noncommutative rings associated to certain dimension two (surfaces) varieties</a:t>
            </a:r>
            <a:r>
              <a:rPr lang="en-GB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1484784"/>
            <a:ext cx="7632848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000000"/>
                </a:solidFill>
              </a:rPr>
              <a:t>Over the last decade there has been  </a:t>
            </a:r>
            <a:r>
              <a:rPr lang="en-GB" sz="3200" dirty="0">
                <a:solidFill>
                  <a:srgbClr val="000000"/>
                </a:solidFill>
              </a:rPr>
              <a:t>a series of new </a:t>
            </a:r>
            <a:r>
              <a:rPr lang="en-GB" sz="3200" dirty="0" smtClean="0">
                <a:solidFill>
                  <a:srgbClr val="000000"/>
                </a:solidFill>
              </a:rPr>
              <a:t> </a:t>
            </a:r>
            <a:r>
              <a:rPr lang="en-GB" sz="3200" dirty="0">
                <a:solidFill>
                  <a:srgbClr val="000000"/>
                </a:solidFill>
              </a:rPr>
              <a:t>ideas of </a:t>
            </a:r>
            <a:r>
              <a:rPr lang="en-GB" sz="3200" dirty="0" smtClean="0">
                <a:solidFill>
                  <a:srgbClr val="000000"/>
                </a:solidFill>
              </a:rPr>
              <a:t>how </a:t>
            </a:r>
            <a:r>
              <a:rPr lang="en-GB" sz="3200" dirty="0">
                <a:solidFill>
                  <a:srgbClr val="000000"/>
                </a:solidFill>
              </a:rPr>
              <a:t>to describe properties </a:t>
            </a:r>
            <a:r>
              <a:rPr lang="en-GB" sz="3200" dirty="0" smtClean="0">
                <a:solidFill>
                  <a:srgbClr val="000000"/>
                </a:solidFill>
              </a:rPr>
              <a:t>of certain structures in geometry using noncommutative </a:t>
            </a:r>
            <a:r>
              <a:rPr lang="en-GB" sz="3200" dirty="0">
                <a:solidFill>
                  <a:srgbClr val="000000"/>
                </a:solidFill>
              </a:rPr>
              <a:t>rings such as </a:t>
            </a:r>
            <a:endParaRPr lang="en-GB" sz="3200" dirty="0" smtClean="0">
              <a:solidFill>
                <a:srgbClr val="000000"/>
              </a:solidFill>
            </a:endParaRPr>
          </a:p>
          <a:p>
            <a:r>
              <a:rPr lang="en-GB" sz="3200" dirty="0" smtClean="0">
                <a:solidFill>
                  <a:srgbClr val="000000"/>
                </a:solidFill>
              </a:rPr>
              <a:t>reconstruction </a:t>
            </a:r>
            <a:r>
              <a:rPr lang="en-GB" sz="3200" dirty="0">
                <a:solidFill>
                  <a:srgbClr val="000000"/>
                </a:solidFill>
              </a:rPr>
              <a:t>algebras, MMAs and </a:t>
            </a:r>
            <a:r>
              <a:rPr lang="en-GB" sz="3200" dirty="0" err="1" smtClean="0">
                <a:solidFill>
                  <a:srgbClr val="000000"/>
                </a:solidFill>
              </a:rPr>
              <a:t>Acons</a:t>
            </a:r>
            <a:r>
              <a:rPr lang="en-GB" sz="3200" dirty="0" smtClean="0">
                <a:solidFill>
                  <a:srgbClr val="000000"/>
                </a:solidFill>
              </a:rPr>
              <a:t>.</a:t>
            </a:r>
          </a:p>
          <a:p>
            <a:endParaRPr lang="en-GB" sz="3200" dirty="0">
              <a:solidFill>
                <a:srgbClr val="000000"/>
              </a:solidFill>
            </a:endParaRPr>
          </a:p>
          <a:p>
            <a:r>
              <a:rPr lang="en-GB" sz="3200" dirty="0">
                <a:solidFill>
                  <a:srgbClr val="000000"/>
                </a:solidFill>
              </a:rPr>
              <a:t>T</a:t>
            </a:r>
            <a:r>
              <a:rPr lang="en-GB" sz="3200" dirty="0" smtClean="0">
                <a:solidFill>
                  <a:srgbClr val="000000"/>
                </a:solidFill>
              </a:rPr>
              <a:t>hese rings can be described via generators and relations, and they  can be studied using Gold-</a:t>
            </a:r>
            <a:r>
              <a:rPr lang="en-GB" sz="3200" dirty="0" err="1" smtClean="0">
                <a:solidFill>
                  <a:srgbClr val="000000"/>
                </a:solidFill>
              </a:rPr>
              <a:t>Shafarevich</a:t>
            </a:r>
            <a:r>
              <a:rPr lang="en-GB" sz="3200" dirty="0" smtClean="0">
                <a:solidFill>
                  <a:srgbClr val="000000"/>
                </a:solidFill>
              </a:rPr>
              <a:t> theorem and other methods coming from noncommutative ring theory.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02209"/>
            <a:ext cx="7772400" cy="1882775"/>
          </a:xfrm>
        </p:spPr>
        <p:txBody>
          <a:bodyPr/>
          <a:lstStyle/>
          <a:p>
            <a:r>
              <a:rPr lang="pl-PL" altLang="en-US" dirty="0" smtClean="0">
                <a:solidFill>
                  <a:srgbClr val="000066"/>
                </a:solidFill>
              </a:rPr>
              <a:t/>
            </a:r>
            <a:br>
              <a:rPr lang="pl-PL" altLang="en-US" dirty="0" smtClean="0">
                <a:solidFill>
                  <a:srgbClr val="000066"/>
                </a:solidFill>
              </a:rPr>
            </a:br>
            <a:endParaRPr lang="en-US" altLang="en-US" b="1" dirty="0" smtClean="0"/>
          </a:p>
        </p:txBody>
      </p:sp>
      <p:sp>
        <p:nvSpPr>
          <p:cNvPr id="5" name="Prostokąt 4"/>
          <p:cNvSpPr/>
          <p:nvPr/>
        </p:nvSpPr>
        <p:spPr>
          <a:xfrm>
            <a:off x="1331640" y="1916832"/>
            <a:ext cx="6659562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dirty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    </a:t>
            </a:r>
          </a:p>
          <a:p>
            <a:pPr>
              <a:defRPr/>
            </a:pPr>
            <a:r>
              <a:rPr lang="pl-PL" dirty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 </a:t>
            </a:r>
            <a:r>
              <a:rPr lang="pl-PL" sz="3200" b="1" dirty="0">
                <a:solidFill>
                  <a:srgbClr val="C00000"/>
                </a:solidFill>
                <a:latin typeface="Times New Roman" pitchFamily="18" charset="-18"/>
                <a:cs typeface="+mn-cs"/>
              </a:rPr>
              <a:t>Nilpotent </a:t>
            </a:r>
            <a:r>
              <a:rPr lang="pl-PL" sz="3200" b="1" dirty="0" err="1" smtClean="0">
                <a:solidFill>
                  <a:srgbClr val="C00000"/>
                </a:solidFill>
                <a:latin typeface="Times New Roman" pitchFamily="18" charset="-18"/>
                <a:cs typeface="+mn-cs"/>
              </a:rPr>
              <a:t>ring</a:t>
            </a:r>
            <a:r>
              <a:rPr lang="pl-PL" sz="3200" b="1" dirty="0" err="1" smtClean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-product</a:t>
            </a:r>
            <a:r>
              <a:rPr lang="pl-PL" sz="3200" b="1" dirty="0" smtClean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 </a:t>
            </a:r>
            <a:r>
              <a:rPr lang="pl-PL" sz="3200" dirty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of </a:t>
            </a:r>
            <a:r>
              <a:rPr lang="pl-PL" sz="3200" dirty="0" err="1">
                <a:solidFill>
                  <a:srgbClr val="000000"/>
                </a:solidFill>
                <a:latin typeface="Times New Roman" pitchFamily="18" charset="-18"/>
                <a:cs typeface="+mn-cs"/>
              </a:rPr>
              <a:t>arbitrary</a:t>
            </a:r>
            <a:r>
              <a:rPr lang="pl-PL" sz="3200" dirty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 </a:t>
            </a:r>
            <a:r>
              <a:rPr lang="pl-PL" sz="3200" dirty="0" smtClean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n</a:t>
            </a:r>
          </a:p>
          <a:p>
            <a:pPr>
              <a:defRPr/>
            </a:pPr>
            <a:endParaRPr lang="pl-PL" sz="3200" dirty="0" smtClean="0">
              <a:solidFill>
                <a:srgbClr val="000000"/>
              </a:solidFill>
              <a:latin typeface="Times New Roman" pitchFamily="18" charset="-18"/>
              <a:cs typeface="+mn-cs"/>
            </a:endParaRPr>
          </a:p>
          <a:p>
            <a:pPr>
              <a:defRPr/>
            </a:pPr>
            <a:r>
              <a:rPr lang="pl-PL" sz="3200" dirty="0" smtClean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 </a:t>
            </a:r>
            <a:r>
              <a:rPr lang="pl-PL" sz="3200" dirty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elements is </a:t>
            </a:r>
            <a:r>
              <a:rPr lang="pl-PL" sz="3200" dirty="0">
                <a:solidFill>
                  <a:srgbClr val="FF0000"/>
                </a:solidFill>
                <a:latin typeface="Times New Roman" pitchFamily="18" charset="-18"/>
                <a:cs typeface="+mn-cs"/>
              </a:rPr>
              <a:t>zero</a:t>
            </a:r>
            <a:r>
              <a:rPr lang="pl-PL" sz="3200" dirty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  </a:t>
            </a:r>
            <a:r>
              <a:rPr lang="pl-PL" sz="3200" dirty="0" smtClean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(</a:t>
            </a:r>
            <a:r>
              <a:rPr lang="pl-PL" sz="3200" dirty="0">
                <a:solidFill>
                  <a:srgbClr val="000000"/>
                </a:solidFill>
                <a:latin typeface="Times New Roman" pitchFamily="18" charset="-18"/>
                <a:cs typeface="+mn-cs"/>
              </a:rPr>
              <a:t>for some n).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972011"/>
            <a:ext cx="7344816" cy="4401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CC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                </a:t>
            </a:r>
            <a:r>
              <a:rPr lang="pl-PL" b="1" dirty="0" smtClean="0">
                <a:solidFill>
                  <a:srgbClr val="002060"/>
                </a:solidFill>
              </a:rPr>
              <a:t>NILPOTENT RINGS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 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Levitzki’s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theorem</a:t>
            </a:r>
            <a:r>
              <a:rPr lang="pl-PL" b="1" dirty="0" smtClean="0">
                <a:solidFill>
                  <a:srgbClr val="002060"/>
                </a:solidFill>
              </a:rPr>
              <a:t>.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err="1" smtClean="0">
                <a:solidFill>
                  <a:srgbClr val="002060"/>
                </a:solidFill>
              </a:rPr>
              <a:t>Every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finite</a:t>
            </a:r>
            <a:r>
              <a:rPr lang="pl-PL" b="1" dirty="0" smtClean="0">
                <a:solidFill>
                  <a:srgbClr val="002060"/>
                </a:solidFill>
              </a:rPr>
              <a:t> nilpotent ring </a:t>
            </a:r>
            <a:r>
              <a:rPr lang="pl-PL" b="1" dirty="0" err="1" smtClean="0">
                <a:solidFill>
                  <a:srgbClr val="002060"/>
                </a:solidFill>
              </a:rPr>
              <a:t>is</a:t>
            </a:r>
            <a:r>
              <a:rPr lang="pl-PL" b="1" dirty="0" smtClean="0">
                <a:solidFill>
                  <a:srgbClr val="002060"/>
                </a:solidFill>
              </a:rPr>
              <a:t> a </a:t>
            </a:r>
            <a:r>
              <a:rPr lang="pl-PL" b="1" dirty="0" err="1" smtClean="0">
                <a:solidFill>
                  <a:srgbClr val="002060"/>
                </a:solidFill>
              </a:rPr>
              <a:t>subring</a:t>
            </a:r>
            <a:r>
              <a:rPr lang="pl-PL" b="1" dirty="0" smtClean="0">
                <a:solidFill>
                  <a:srgbClr val="002060"/>
                </a:solidFill>
              </a:rPr>
              <a:t> of a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ring of  </a:t>
            </a:r>
            <a:r>
              <a:rPr lang="pl-PL" b="1" dirty="0" err="1" smtClean="0">
                <a:solidFill>
                  <a:srgbClr val="002060"/>
                </a:solidFill>
              </a:rPr>
              <a:t>strictly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upper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triangular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matrices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err="1" smtClean="0">
                <a:solidFill>
                  <a:srgbClr val="002060"/>
                </a:solidFill>
              </a:rPr>
              <a:t>over</a:t>
            </a:r>
            <a:r>
              <a:rPr lang="pl-PL" b="1" dirty="0" smtClean="0">
                <a:solidFill>
                  <a:srgbClr val="002060"/>
                </a:solidFill>
              </a:rPr>
              <a:t> a field.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472598"/>
            <a:ext cx="73448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      </a:t>
            </a:r>
            <a:r>
              <a:rPr lang="pl-PL" b="1" dirty="0" smtClean="0">
                <a:solidFill>
                  <a:srgbClr val="002060"/>
                </a:solidFill>
              </a:rPr>
              <a:t>NILPOTENT RINGS AND BRACES 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Let </a:t>
            </a:r>
            <a:r>
              <a:rPr lang="pl-PL" dirty="0" smtClean="0">
                <a:solidFill>
                  <a:srgbClr val="002060"/>
                </a:solidFill>
              </a:rPr>
              <a:t>N </a:t>
            </a:r>
            <a:r>
              <a:rPr lang="pl-PL" dirty="0" err="1" smtClean="0">
                <a:solidFill>
                  <a:srgbClr val="002060"/>
                </a:solidFill>
              </a:rPr>
              <a:t>with</a:t>
            </a:r>
            <a:r>
              <a:rPr lang="pl-PL" dirty="0" smtClean="0">
                <a:solidFill>
                  <a:srgbClr val="002060"/>
                </a:solidFill>
              </a:rPr>
              <a:t> operations +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·</a:t>
            </a:r>
            <a:r>
              <a:rPr lang="en-US" dirty="0" smtClean="0">
                <a:solidFill>
                  <a:srgbClr val="002060"/>
                </a:solidFill>
              </a:rPr>
              <a:t> be a </a:t>
            </a:r>
            <a:r>
              <a:rPr lang="pl-PL" dirty="0" smtClean="0">
                <a:solidFill>
                  <a:srgbClr val="002060"/>
                </a:solidFill>
              </a:rPr>
              <a:t>nilpotent ring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pl-PL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The circle operation ◦ on </a:t>
            </a:r>
            <a:r>
              <a:rPr lang="pl-PL" dirty="0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 is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defined</a:t>
            </a:r>
            <a:r>
              <a:rPr lang="pl-PL" dirty="0" smtClean="0">
                <a:solidFill>
                  <a:srgbClr val="002060"/>
                </a:solidFill>
              </a:rPr>
              <a:t> by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                         </a:t>
            </a:r>
            <a:r>
              <a:rPr lang="pt-BR" b="1" dirty="0" smtClean="0">
                <a:solidFill>
                  <a:srgbClr val="002060"/>
                </a:solidFill>
              </a:rPr>
              <a:t>a ◦ b = 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· </a:t>
            </a:r>
            <a:r>
              <a:rPr lang="pt-BR" b="1" dirty="0" smtClean="0">
                <a:solidFill>
                  <a:srgbClr val="002060"/>
                </a:solidFill>
              </a:rPr>
              <a:t>b + a + b</a:t>
            </a:r>
            <a:r>
              <a:rPr lang="pl-PL" dirty="0" smtClean="0">
                <a:solidFill>
                  <a:srgbClr val="002060"/>
                </a:solidFill>
              </a:rPr>
              <a:t>     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  </a:t>
            </a:r>
            <a:r>
              <a:rPr lang="pl-PL" b="1" dirty="0" err="1" smtClean="0">
                <a:solidFill>
                  <a:srgbClr val="002060"/>
                </a:solidFill>
              </a:rPr>
              <a:t>Finite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two-sided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braces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are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exactly</a:t>
            </a:r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  nilpotent </a:t>
            </a:r>
            <a:r>
              <a:rPr lang="pl-PL" b="1" dirty="0" err="1" smtClean="0">
                <a:solidFill>
                  <a:srgbClr val="002060"/>
                </a:solidFill>
              </a:rPr>
              <a:t>rings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with</a:t>
            </a:r>
            <a:r>
              <a:rPr lang="pl-PL" b="1" dirty="0" smtClean="0">
                <a:solidFill>
                  <a:srgbClr val="002060"/>
                </a:solidFill>
              </a:rPr>
              <a:t> operations  + and  </a:t>
            </a:r>
            <a:r>
              <a:rPr lang="en-US" b="1" dirty="0" smtClean="0">
                <a:solidFill>
                  <a:srgbClr val="002060"/>
                </a:solidFill>
              </a:rPr>
              <a:t>◦</a:t>
            </a:r>
            <a:r>
              <a:rPr lang="pl-PL" b="1" dirty="0" smtClean="0">
                <a:solidFill>
                  <a:srgbClr val="002060"/>
                </a:solidFill>
              </a:rPr>
              <a:t>.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dirty="0" err="1" smtClean="0">
                <a:solidFill>
                  <a:srgbClr val="002060"/>
                </a:solidFill>
              </a:rPr>
              <a:t>Intuition</a:t>
            </a:r>
            <a:r>
              <a:rPr lang="pl-PL" dirty="0" smtClean="0">
                <a:solidFill>
                  <a:srgbClr val="002060"/>
                </a:solidFill>
              </a:rPr>
              <a:t>: (a+1)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·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(b+1)=(a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·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b+a+b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)+1</a:t>
            </a:r>
            <a:endParaRPr lang="pl-PL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472598"/>
            <a:ext cx="734481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err="1" smtClean="0">
                <a:solidFill>
                  <a:srgbClr val="002060"/>
                </a:solidFill>
              </a:rPr>
              <a:t>Example</a:t>
            </a:r>
            <a:r>
              <a:rPr lang="pl-PL" b="1" dirty="0" smtClean="0">
                <a:solidFill>
                  <a:srgbClr val="002060"/>
                </a:solidFill>
              </a:rPr>
              <a:t>.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Let</a:t>
            </a:r>
            <a:r>
              <a:rPr lang="pl-PL" dirty="0" smtClean="0">
                <a:solidFill>
                  <a:srgbClr val="002060"/>
                </a:solidFill>
              </a:rPr>
              <a:t> N be a </a:t>
            </a:r>
            <a:r>
              <a:rPr lang="pl-PL" dirty="0" err="1" smtClean="0">
                <a:solidFill>
                  <a:srgbClr val="002060"/>
                </a:solidFill>
              </a:rPr>
              <a:t>strictly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upper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triangular</a:t>
            </a:r>
            <a:r>
              <a:rPr lang="pl-PL" dirty="0" smtClean="0">
                <a:solidFill>
                  <a:srgbClr val="002060"/>
                </a:solidFill>
              </a:rPr>
              <a:t>  </a:t>
            </a:r>
            <a:r>
              <a:rPr lang="pl-PL" dirty="0" err="1" smtClean="0">
                <a:solidFill>
                  <a:srgbClr val="002060"/>
                </a:solidFill>
              </a:rPr>
              <a:t>matrix</a:t>
            </a:r>
            <a:r>
              <a:rPr lang="pl-PL" dirty="0" smtClean="0">
                <a:solidFill>
                  <a:srgbClr val="002060"/>
                </a:solidFill>
              </a:rPr>
              <a:t> ring </a:t>
            </a:r>
            <a:r>
              <a:rPr lang="pl-PL" dirty="0" err="1" smtClean="0">
                <a:solidFill>
                  <a:srgbClr val="002060"/>
                </a:solidFill>
              </a:rPr>
              <a:t>over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the</a:t>
            </a:r>
            <a:r>
              <a:rPr lang="pl-PL" dirty="0" smtClean="0">
                <a:solidFill>
                  <a:srgbClr val="002060"/>
                </a:solidFill>
              </a:rPr>
              <a:t> field of 2 </a:t>
            </a:r>
            <a:r>
              <a:rPr lang="pl-PL" dirty="0" err="1" smtClean="0">
                <a:solidFill>
                  <a:srgbClr val="002060"/>
                </a:solidFill>
              </a:rPr>
              <a:t>elements</a:t>
            </a:r>
            <a:r>
              <a:rPr lang="pl-PL" dirty="0" smtClean="0">
                <a:solidFill>
                  <a:srgbClr val="002060"/>
                </a:solidFill>
              </a:rPr>
              <a:t>.</a:t>
            </a:r>
          </a:p>
          <a:p>
            <a:r>
              <a:rPr lang="pl-PL" dirty="0" err="1" smtClean="0">
                <a:solidFill>
                  <a:srgbClr val="002060"/>
                </a:solidFill>
              </a:rPr>
              <a:t>Then</a:t>
            </a:r>
            <a:r>
              <a:rPr lang="pl-PL" dirty="0" smtClean="0">
                <a:solidFill>
                  <a:srgbClr val="002060"/>
                </a:solidFill>
              </a:rPr>
              <a:t> N </a:t>
            </a:r>
            <a:r>
              <a:rPr lang="pl-PL" dirty="0" err="1" smtClean="0">
                <a:solidFill>
                  <a:srgbClr val="002060"/>
                </a:solidFill>
              </a:rPr>
              <a:t>has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exactly</a:t>
            </a:r>
            <a:r>
              <a:rPr lang="pl-PL" dirty="0" smtClean="0">
                <a:solidFill>
                  <a:srgbClr val="002060"/>
                </a:solidFill>
              </a:rPr>
              <a:t> 2 </a:t>
            </a:r>
            <a:r>
              <a:rPr lang="pl-PL" dirty="0" err="1" smtClean="0">
                <a:solidFill>
                  <a:srgbClr val="002060"/>
                </a:solidFill>
              </a:rPr>
              <a:t>elements</a:t>
            </a:r>
            <a:r>
              <a:rPr lang="pl-PL" dirty="0" smtClean="0">
                <a:solidFill>
                  <a:srgbClr val="002060"/>
                </a:solidFill>
              </a:rPr>
              <a:t>- 0 and element 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pl-PL" b="1" dirty="0" err="1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  <a:endParaRPr lang="pl-PL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dirty="0" err="1" smtClean="0">
                <a:solidFill>
                  <a:srgbClr val="002060"/>
                </a:solidFill>
              </a:rPr>
              <a:t>Then</a:t>
            </a:r>
            <a:r>
              <a:rPr lang="pl-PL" dirty="0" smtClean="0">
                <a:solidFill>
                  <a:srgbClr val="002060"/>
                </a:solidFill>
              </a:rPr>
              <a:t> (N, +, </a:t>
            </a:r>
            <a:r>
              <a:rPr lang="pt-BR" dirty="0" smtClean="0">
                <a:solidFill>
                  <a:srgbClr val="002060"/>
                </a:solidFill>
              </a:rPr>
              <a:t>◦</a:t>
            </a:r>
            <a:r>
              <a:rPr lang="pl-PL" dirty="0" smtClean="0">
                <a:solidFill>
                  <a:srgbClr val="002060"/>
                </a:solidFill>
              </a:rPr>
              <a:t>)  </a:t>
            </a:r>
            <a:r>
              <a:rPr lang="pl-PL" dirty="0" err="1" smtClean="0">
                <a:solidFill>
                  <a:srgbClr val="002060"/>
                </a:solidFill>
              </a:rPr>
              <a:t>is</a:t>
            </a:r>
            <a:r>
              <a:rPr lang="pl-PL" dirty="0" smtClean="0">
                <a:solidFill>
                  <a:srgbClr val="002060"/>
                </a:solidFill>
              </a:rPr>
              <a:t> a </a:t>
            </a:r>
            <a:r>
              <a:rPr lang="pl-PL" dirty="0" err="1" smtClean="0">
                <a:solidFill>
                  <a:srgbClr val="002060"/>
                </a:solidFill>
              </a:rPr>
              <a:t>two-sided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brace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with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the</a:t>
            </a:r>
            <a:r>
              <a:rPr lang="pl-PL" dirty="0" smtClean="0">
                <a:solidFill>
                  <a:srgbClr val="002060"/>
                </a:solidFill>
              </a:rPr>
              <a:t> same </a:t>
            </a:r>
            <a:r>
              <a:rPr lang="pl-PL" dirty="0" err="1" smtClean="0">
                <a:solidFill>
                  <a:srgbClr val="002060"/>
                </a:solidFill>
              </a:rPr>
              <a:t>addition</a:t>
            </a:r>
            <a:r>
              <a:rPr lang="pl-PL" b="1" dirty="0" smtClean="0">
                <a:solidFill>
                  <a:srgbClr val="002060"/>
                </a:solidFill>
              </a:rPr>
              <a:t>,  0=0+0=r+r and r=r+0=0+r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 and </a:t>
            </a:r>
            <a:r>
              <a:rPr lang="pl-PL" dirty="0" err="1" smtClean="0">
                <a:solidFill>
                  <a:srgbClr val="002060"/>
                </a:solidFill>
              </a:rPr>
              <a:t>with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the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circle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operation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◦</a:t>
            </a:r>
            <a:endParaRPr lang="pl-PL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           </a:t>
            </a:r>
            <a:r>
              <a:rPr lang="pl-PL" b="1" dirty="0" err="1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◦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accent6">
                    <a:lumMod val="50000"/>
                  </a:schemeClr>
                </a:solidFill>
              </a:rPr>
              <a:t>r=r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·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r+r+r=0,        </a:t>
            </a:r>
            <a:r>
              <a:rPr lang="pl-PL" b="1" dirty="0" err="1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◦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0 =</a:t>
            </a:r>
            <a:r>
              <a:rPr lang="pl-PL" b="1" dirty="0" err="1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·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0+r+0=r, </a:t>
            </a:r>
          </a:p>
          <a:p>
            <a:endParaRPr lang="pl-P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          0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◦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=0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·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r+r+0=r,      0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◦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0 =</a:t>
            </a:r>
            <a:r>
              <a:rPr lang="pl-PL" b="1" dirty="0" err="1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·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0+0+0=0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pl-PL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/>
        </p:nvGraphicFramePr>
        <p:xfrm>
          <a:off x="4406900" y="3213100"/>
          <a:ext cx="330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Równanie" r:id="rId3" imgW="330120" imgH="431640" progId="Equation.3">
                  <p:embed/>
                </p:oleObj>
              </mc:Choice>
              <mc:Fallback>
                <p:oleObj name="Równanie" r:id="rId3" imgW="33012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3213100"/>
                        <a:ext cx="330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iekt 8"/>
          <p:cNvGraphicFramePr>
            <a:graphicFrameLocks noChangeAspect="1"/>
          </p:cNvGraphicFramePr>
          <p:nvPr/>
        </p:nvGraphicFramePr>
        <p:xfrm>
          <a:off x="1835696" y="2420888"/>
          <a:ext cx="972000" cy="920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Równanie" r:id="rId5" imgW="482400" imgH="457200" progId="Equation.3">
                  <p:embed/>
                </p:oleObj>
              </mc:Choice>
              <mc:Fallback>
                <p:oleObj name="Równanie" r:id="rId5" imgW="48240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420888"/>
                        <a:ext cx="972000" cy="920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2598"/>
            <a:ext cx="8496944" cy="600164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002060"/>
                </a:solidFill>
              </a:rPr>
              <a:t>    </a:t>
            </a:r>
            <a:r>
              <a:rPr lang="pl-PL" sz="2000" b="1" dirty="0" smtClean="0">
                <a:solidFill>
                  <a:srgbClr val="002060"/>
                </a:solidFill>
              </a:rPr>
              <a:t>FINITE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b="1" dirty="0" smtClean="0">
                <a:solidFill>
                  <a:srgbClr val="002060"/>
                </a:solidFill>
              </a:rPr>
              <a:t>NILPOTENT RINGS ARE </a:t>
            </a:r>
            <a:r>
              <a:rPr lang="pl-PL" sz="2000" b="1" dirty="0" err="1" smtClean="0">
                <a:solidFill>
                  <a:srgbClr val="002060"/>
                </a:solidFill>
              </a:rPr>
              <a:t>TWO-SIDED</a:t>
            </a:r>
            <a:r>
              <a:rPr lang="pl-PL" sz="2000" b="1" dirty="0" smtClean="0">
                <a:solidFill>
                  <a:srgbClr val="002060"/>
                </a:solidFill>
              </a:rPr>
              <a:t>  BRACES 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dirty="0" err="1" smtClean="0">
                <a:solidFill>
                  <a:srgbClr val="002060"/>
                </a:solidFill>
              </a:rPr>
              <a:t>Let</a:t>
            </a:r>
            <a:r>
              <a:rPr lang="pl-PL" dirty="0" smtClean="0">
                <a:solidFill>
                  <a:srgbClr val="002060"/>
                </a:solidFill>
              </a:rPr>
              <a:t> (N, +, ) be a nilpotent ring. </a:t>
            </a:r>
            <a:r>
              <a:rPr lang="pl-PL" dirty="0" err="1" smtClean="0">
                <a:solidFill>
                  <a:srgbClr val="002060"/>
                </a:solidFill>
              </a:rPr>
              <a:t>Then</a:t>
            </a:r>
            <a:r>
              <a:rPr lang="pl-PL" dirty="0" smtClean="0">
                <a:solidFill>
                  <a:srgbClr val="002060"/>
                </a:solidFill>
              </a:rPr>
              <a:t> (N, +, </a:t>
            </a:r>
            <a:r>
              <a:rPr lang="pt-BR" dirty="0" smtClean="0">
                <a:solidFill>
                  <a:srgbClr val="002060"/>
                </a:solidFill>
              </a:rPr>
              <a:t>◦</a:t>
            </a:r>
            <a:r>
              <a:rPr lang="pl-PL" dirty="0" smtClean="0">
                <a:solidFill>
                  <a:srgbClr val="002060"/>
                </a:solidFill>
              </a:rPr>
              <a:t> ) </a:t>
            </a:r>
            <a:r>
              <a:rPr lang="pl-PL" dirty="0" err="1" smtClean="0">
                <a:solidFill>
                  <a:srgbClr val="002060"/>
                </a:solidFill>
              </a:rPr>
              <a:t>is</a:t>
            </a:r>
            <a:r>
              <a:rPr lang="pl-PL" dirty="0" smtClean="0">
                <a:solidFill>
                  <a:srgbClr val="002060"/>
                </a:solidFill>
              </a:rPr>
              <a:t> a </a:t>
            </a:r>
            <a:r>
              <a:rPr lang="pl-PL" dirty="0" err="1" smtClean="0">
                <a:solidFill>
                  <a:srgbClr val="002060"/>
                </a:solidFill>
              </a:rPr>
              <a:t>brace</a:t>
            </a:r>
            <a:r>
              <a:rPr lang="pl-PL" dirty="0" smtClean="0">
                <a:solidFill>
                  <a:srgbClr val="002060"/>
                </a:solidFill>
              </a:rPr>
              <a:t>: 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 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*                (N, +) </a:t>
            </a:r>
            <a:r>
              <a:rPr lang="pl-PL" dirty="0" err="1" smtClean="0">
                <a:solidFill>
                  <a:srgbClr val="002060"/>
                </a:solidFill>
              </a:rPr>
              <a:t>is</a:t>
            </a:r>
            <a:r>
              <a:rPr lang="pl-PL" dirty="0" smtClean="0">
                <a:solidFill>
                  <a:srgbClr val="002060"/>
                </a:solidFill>
              </a:rPr>
              <a:t> an </a:t>
            </a:r>
            <a:r>
              <a:rPr lang="pl-PL" dirty="0" err="1" smtClean="0">
                <a:solidFill>
                  <a:srgbClr val="002060"/>
                </a:solidFill>
              </a:rPr>
              <a:t>abelian</a:t>
            </a:r>
            <a:r>
              <a:rPr lang="pl-PL" dirty="0" smtClean="0">
                <a:solidFill>
                  <a:srgbClr val="002060"/>
                </a:solidFill>
              </a:rPr>
              <a:t> group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*               </a:t>
            </a:r>
            <a:r>
              <a:rPr lang="pl-PL" b="1" dirty="0" smtClean="0">
                <a:solidFill>
                  <a:srgbClr val="002060"/>
                </a:solidFill>
              </a:rPr>
              <a:t> a</a:t>
            </a:r>
            <a:r>
              <a:rPr lang="en-US" b="1" dirty="0" smtClean="0">
                <a:solidFill>
                  <a:srgbClr val="002060"/>
                </a:solidFill>
              </a:rPr>
              <a:t> ◦</a:t>
            </a:r>
            <a:r>
              <a:rPr lang="pl-PL" b="1" dirty="0" smtClean="0">
                <a:solidFill>
                  <a:srgbClr val="002060"/>
                </a:solidFill>
              </a:rPr>
              <a:t>(-</a:t>
            </a:r>
            <a:r>
              <a:rPr lang="pl-PL" b="1" dirty="0" err="1" smtClean="0">
                <a:solidFill>
                  <a:srgbClr val="002060"/>
                </a:solidFill>
              </a:rPr>
              <a:t>a+aa-aaa+aaaa</a:t>
            </a:r>
            <a:r>
              <a:rPr lang="pl-PL" b="1" dirty="0" smtClean="0">
                <a:solidFill>
                  <a:srgbClr val="002060"/>
                </a:solidFill>
              </a:rPr>
              <a:t>- ….)=0 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  </a:t>
            </a:r>
            <a:r>
              <a:rPr lang="pl-PL" dirty="0" smtClean="0">
                <a:solidFill>
                  <a:srgbClr val="002060"/>
                </a:solidFill>
              </a:rPr>
              <a:t>     and               </a:t>
            </a:r>
            <a:r>
              <a:rPr lang="pl-PL" b="1" dirty="0" smtClean="0">
                <a:solidFill>
                  <a:srgbClr val="002060"/>
                </a:solidFill>
              </a:rPr>
              <a:t>a </a:t>
            </a:r>
            <a:r>
              <a:rPr lang="en-US" b="1" dirty="0" smtClean="0">
                <a:solidFill>
                  <a:srgbClr val="002060"/>
                </a:solidFill>
              </a:rPr>
              <a:t>◦</a:t>
            </a:r>
            <a:r>
              <a:rPr lang="pl-PL" b="1" dirty="0" smtClean="0">
                <a:solidFill>
                  <a:srgbClr val="002060"/>
                </a:solidFill>
              </a:rPr>
              <a:t> 0 =a </a:t>
            </a:r>
            <a:r>
              <a:rPr lang="en-US" b="1" dirty="0" smtClean="0">
                <a:solidFill>
                  <a:srgbClr val="002060"/>
                </a:solidFill>
              </a:rPr>
              <a:t>◦</a:t>
            </a:r>
            <a:r>
              <a:rPr lang="pl-PL" b="1" dirty="0" smtClean="0">
                <a:solidFill>
                  <a:srgbClr val="002060"/>
                </a:solidFill>
              </a:rPr>
              <a:t> 0 =a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Therefore</a:t>
            </a:r>
            <a:r>
              <a:rPr lang="pl-PL" dirty="0" smtClean="0">
                <a:solidFill>
                  <a:srgbClr val="002060"/>
                </a:solidFill>
              </a:rPr>
              <a:t>  (N, </a:t>
            </a:r>
            <a:r>
              <a:rPr lang="en-US" dirty="0" smtClean="0">
                <a:solidFill>
                  <a:srgbClr val="002060"/>
                </a:solidFill>
              </a:rPr>
              <a:t>◦</a:t>
            </a:r>
            <a:r>
              <a:rPr lang="pl-PL" dirty="0" smtClean="0">
                <a:solidFill>
                  <a:srgbClr val="002060"/>
                </a:solidFill>
              </a:rPr>
              <a:t>) </a:t>
            </a:r>
            <a:r>
              <a:rPr lang="pl-PL" dirty="0" err="1" smtClean="0">
                <a:solidFill>
                  <a:srgbClr val="002060"/>
                </a:solidFill>
              </a:rPr>
              <a:t>is</a:t>
            </a:r>
            <a:r>
              <a:rPr lang="pl-PL" dirty="0" smtClean="0">
                <a:solidFill>
                  <a:srgbClr val="002060"/>
                </a:solidFill>
              </a:rPr>
              <a:t> a group </a:t>
            </a:r>
            <a:r>
              <a:rPr lang="pl-PL" dirty="0" err="1" smtClean="0">
                <a:solidFill>
                  <a:srgbClr val="002060"/>
                </a:solidFill>
              </a:rPr>
              <a:t>with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the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dirty="0" err="1" smtClean="0">
                <a:solidFill>
                  <a:srgbClr val="002060"/>
                </a:solidFill>
              </a:rPr>
              <a:t>identity</a:t>
            </a:r>
            <a:r>
              <a:rPr lang="pl-PL" dirty="0" smtClean="0">
                <a:solidFill>
                  <a:srgbClr val="002060"/>
                </a:solidFill>
              </a:rPr>
              <a:t> element 0.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*          a</a:t>
            </a:r>
            <a:r>
              <a:rPr lang="en-US" b="1" dirty="0" smtClean="0">
                <a:solidFill>
                  <a:srgbClr val="002060"/>
                </a:solidFill>
              </a:rPr>
              <a:t> ◦</a:t>
            </a:r>
            <a:r>
              <a:rPr lang="pl-PL" b="1" dirty="0" smtClean="0">
                <a:solidFill>
                  <a:srgbClr val="002060"/>
                </a:solidFill>
              </a:rPr>
              <a:t>(</a:t>
            </a:r>
            <a:r>
              <a:rPr lang="pl-PL" b="1" dirty="0" err="1" smtClean="0">
                <a:solidFill>
                  <a:srgbClr val="002060"/>
                </a:solidFill>
              </a:rPr>
              <a:t>b+c</a:t>
            </a:r>
            <a:r>
              <a:rPr lang="pl-PL" b="1" dirty="0" smtClean="0">
                <a:solidFill>
                  <a:srgbClr val="002060"/>
                </a:solidFill>
              </a:rPr>
              <a:t>)+a = </a:t>
            </a:r>
            <a:r>
              <a:rPr lang="pl-PL" b="1" dirty="0" err="1" smtClean="0">
                <a:solidFill>
                  <a:srgbClr val="002060"/>
                </a:solidFill>
              </a:rPr>
              <a:t>a</a:t>
            </a:r>
            <a:r>
              <a:rPr lang="pl-PL" b="1" dirty="0" smtClean="0">
                <a:solidFill>
                  <a:srgbClr val="002060"/>
                </a:solidFill>
              </a:rPr>
              <a:t>(</a:t>
            </a:r>
            <a:r>
              <a:rPr lang="pl-PL" b="1" dirty="0" err="1" smtClean="0">
                <a:solidFill>
                  <a:srgbClr val="002060"/>
                </a:solidFill>
              </a:rPr>
              <a:t>b+c</a:t>
            </a:r>
            <a:r>
              <a:rPr lang="pl-PL" b="1" dirty="0" smtClean="0">
                <a:solidFill>
                  <a:srgbClr val="002060"/>
                </a:solidFill>
              </a:rPr>
              <a:t>)+</a:t>
            </a:r>
            <a:r>
              <a:rPr lang="pl-PL" b="1" dirty="0" err="1" smtClean="0">
                <a:solidFill>
                  <a:srgbClr val="002060"/>
                </a:solidFill>
              </a:rPr>
              <a:t>a+b+c+a</a:t>
            </a:r>
            <a:r>
              <a:rPr lang="pl-PL" b="1" dirty="0" smtClean="0">
                <a:solidFill>
                  <a:srgbClr val="002060"/>
                </a:solidFill>
              </a:rPr>
              <a:t> = a</a:t>
            </a:r>
            <a:r>
              <a:rPr lang="en-US" b="1" dirty="0" smtClean="0">
                <a:solidFill>
                  <a:srgbClr val="002060"/>
                </a:solidFill>
              </a:rPr>
              <a:t>◦</a:t>
            </a:r>
            <a:r>
              <a:rPr lang="pl-PL" b="1" dirty="0" err="1" smtClean="0">
                <a:solidFill>
                  <a:srgbClr val="002060"/>
                </a:solidFill>
              </a:rPr>
              <a:t>b+a</a:t>
            </a:r>
            <a:r>
              <a:rPr lang="en-US" b="1" dirty="0" smtClean="0">
                <a:solidFill>
                  <a:srgbClr val="002060"/>
                </a:solidFill>
              </a:rPr>
              <a:t>◦</a:t>
            </a:r>
            <a:r>
              <a:rPr lang="pl-PL" b="1" dirty="0" smtClean="0">
                <a:solidFill>
                  <a:srgbClr val="002060"/>
                </a:solidFill>
              </a:rPr>
              <a:t>c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1020792"/>
            <a:ext cx="8352928" cy="4278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THE SMALLEST LEFT BRACE WHICH IS NOT A </a:t>
            </a:r>
            <a:r>
              <a:rPr lang="pl-PL" sz="2400" b="1" dirty="0" err="1" smtClean="0">
                <a:solidFill>
                  <a:srgbClr val="002060"/>
                </a:solidFill>
              </a:rPr>
              <a:t>TWO-SIDED</a:t>
            </a:r>
            <a:r>
              <a:rPr lang="pl-PL" sz="2400" b="1" dirty="0" smtClean="0">
                <a:solidFill>
                  <a:srgbClr val="002060"/>
                </a:solidFill>
              </a:rPr>
              <a:t> BRACE HAS 6 ELEMENTS.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err="1" smtClean="0">
                <a:solidFill>
                  <a:srgbClr val="002060"/>
                </a:solidFill>
              </a:rPr>
              <a:t>Leandro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Vendramin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developed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programms</a:t>
            </a:r>
            <a:r>
              <a:rPr lang="pl-PL" b="1" dirty="0" smtClean="0">
                <a:solidFill>
                  <a:srgbClr val="002060"/>
                </a:solidFill>
              </a:rPr>
              <a:t> for GAP 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and Magma </a:t>
            </a:r>
            <a:r>
              <a:rPr lang="pl-PL" b="1" dirty="0" err="1" smtClean="0">
                <a:solidFill>
                  <a:srgbClr val="002060"/>
                </a:solidFill>
              </a:rPr>
              <a:t>which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produce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all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braces</a:t>
            </a:r>
            <a:r>
              <a:rPr lang="pl-PL" b="1" dirty="0" smtClean="0">
                <a:solidFill>
                  <a:srgbClr val="002060"/>
                </a:solidFill>
              </a:rPr>
              <a:t> of </a:t>
            </a:r>
            <a:r>
              <a:rPr lang="pl-PL" b="1" dirty="0" err="1" smtClean="0">
                <a:solidFill>
                  <a:srgbClr val="002060"/>
                </a:solidFill>
              </a:rPr>
              <a:t>given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size</a:t>
            </a:r>
            <a:r>
              <a:rPr lang="pl-PL" b="1" dirty="0" smtClean="0">
                <a:solidFill>
                  <a:srgbClr val="002060"/>
                </a:solidFill>
              </a:rPr>
              <a:t>.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It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works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</a:rPr>
              <a:t>quickly</a:t>
            </a:r>
            <a:r>
              <a:rPr lang="pl-PL" b="1" dirty="0" smtClean="0">
                <a:solidFill>
                  <a:srgbClr val="002060"/>
                </a:solidFill>
              </a:rPr>
              <a:t> for </a:t>
            </a:r>
            <a:r>
              <a:rPr lang="pl-PL" b="1" dirty="0" err="1" smtClean="0">
                <a:solidFill>
                  <a:srgbClr val="002060"/>
                </a:solidFill>
              </a:rPr>
              <a:t>sizes</a:t>
            </a:r>
            <a:r>
              <a:rPr lang="pl-PL" b="1" dirty="0" smtClean="0">
                <a:solidFill>
                  <a:srgbClr val="002060"/>
                </a:solidFill>
              </a:rPr>
              <a:t> &lt;100. </a:t>
            </a:r>
          </a:p>
          <a:p>
            <a:endParaRPr lang="pl-PL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6672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sz="2400" b="1" dirty="0" smtClean="0">
                <a:solidFill>
                  <a:srgbClr val="002060"/>
                </a:solidFill>
              </a:rPr>
              <a:t>CONNECTIONS WITH THE  YANG-BAXTER EQUATION</a:t>
            </a:r>
            <a:endParaRPr lang="pl-PL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Alicja Smoktunowicz\Desktop\Bialystok 2016\klamerk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05384"/>
            <a:ext cx="7812000" cy="5580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6672"/>
            <a:ext cx="8352928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 </a:t>
            </a:r>
            <a:r>
              <a:rPr lang="pl-PL" sz="2000" b="1" dirty="0" err="1" smtClean="0">
                <a:solidFill>
                  <a:srgbClr val="002060"/>
                </a:solidFill>
              </a:rPr>
              <a:t>SET-THEORETIC</a:t>
            </a:r>
            <a:r>
              <a:rPr lang="pl-PL" sz="2000" b="1" dirty="0" smtClean="0">
                <a:solidFill>
                  <a:srgbClr val="002060"/>
                </a:solidFill>
              </a:rPr>
              <a:t> SOLUTIONS OF THE YANG-BAXTER EQUATION</a:t>
            </a:r>
          </a:p>
          <a:p>
            <a:endParaRPr lang="pl-PL" sz="2000" b="1" dirty="0" smtClean="0">
              <a:solidFill>
                <a:srgbClr val="002060"/>
              </a:solidFill>
            </a:endParaRPr>
          </a:p>
          <a:p>
            <a:endParaRPr lang="pl-PL" sz="2000" b="1" dirty="0" smtClean="0">
              <a:solidFill>
                <a:srgbClr val="002060"/>
              </a:solidFill>
            </a:endParaRPr>
          </a:p>
          <a:p>
            <a:r>
              <a:rPr lang="pl-PL" sz="2400" b="1" i="1" dirty="0" smtClean="0">
                <a:solidFill>
                  <a:srgbClr val="002060"/>
                </a:solidFill>
              </a:rPr>
              <a:t>``</a:t>
            </a:r>
            <a:r>
              <a:rPr lang="pl-PL" b="1" i="1" dirty="0" err="1" smtClean="0">
                <a:solidFill>
                  <a:srgbClr val="002060"/>
                </a:solidFill>
              </a:rPr>
              <a:t>It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is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more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or</a:t>
            </a:r>
            <a:r>
              <a:rPr lang="pl-PL" b="1" i="1" dirty="0" smtClean="0">
                <a:solidFill>
                  <a:srgbClr val="002060"/>
                </a:solidFill>
              </a:rPr>
              <a:t> less </a:t>
            </a:r>
            <a:r>
              <a:rPr lang="pl-PL" b="1" i="1" dirty="0" err="1" smtClean="0">
                <a:solidFill>
                  <a:srgbClr val="002060"/>
                </a:solidFill>
              </a:rPr>
              <a:t>possible</a:t>
            </a:r>
            <a:r>
              <a:rPr lang="pl-PL" b="1" i="1" dirty="0" smtClean="0">
                <a:solidFill>
                  <a:srgbClr val="002060"/>
                </a:solidFill>
              </a:rPr>
              <a:t> to </a:t>
            </a:r>
            <a:r>
              <a:rPr lang="pl-PL" b="1" i="1" dirty="0" err="1" smtClean="0">
                <a:solidFill>
                  <a:srgbClr val="002060"/>
                </a:solidFill>
              </a:rPr>
              <a:t>translate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all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problems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</a:p>
          <a:p>
            <a:endParaRPr lang="pl-PL" b="1" i="1" dirty="0" smtClean="0">
              <a:solidFill>
                <a:srgbClr val="002060"/>
              </a:solidFill>
            </a:endParaRPr>
          </a:p>
          <a:p>
            <a:r>
              <a:rPr lang="pl-PL" b="1" i="1" dirty="0" smtClean="0">
                <a:solidFill>
                  <a:srgbClr val="002060"/>
                </a:solidFill>
              </a:rPr>
              <a:t>   of </a:t>
            </a:r>
            <a:r>
              <a:rPr lang="pl-PL" b="1" i="1" dirty="0" err="1" smtClean="0">
                <a:solidFill>
                  <a:srgbClr val="002060"/>
                </a:solidFill>
              </a:rPr>
              <a:t>set-theoretic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solutions</a:t>
            </a:r>
            <a:r>
              <a:rPr lang="pl-PL" b="1" i="1" dirty="0" smtClean="0">
                <a:solidFill>
                  <a:srgbClr val="002060"/>
                </a:solidFill>
              </a:rPr>
              <a:t> to </a:t>
            </a:r>
            <a:r>
              <a:rPr lang="pl-PL" b="1" i="1" dirty="0" err="1" smtClean="0">
                <a:solidFill>
                  <a:srgbClr val="002060"/>
                </a:solidFill>
              </a:rPr>
              <a:t>braces</a:t>
            </a:r>
            <a:r>
              <a:rPr lang="pl-PL" b="1" i="1" dirty="0" smtClean="0">
                <a:solidFill>
                  <a:srgbClr val="002060"/>
                </a:solidFill>
              </a:rPr>
              <a:t>’’ …</a:t>
            </a:r>
          </a:p>
          <a:p>
            <a:endParaRPr lang="pl-PL" sz="2400" b="1" i="1" dirty="0" smtClean="0">
              <a:solidFill>
                <a:srgbClr val="002060"/>
              </a:solidFill>
            </a:endParaRPr>
          </a:p>
          <a:p>
            <a:r>
              <a:rPr lang="pl-PL" b="1" i="1" dirty="0" smtClean="0">
                <a:solidFill>
                  <a:srgbClr val="002060"/>
                </a:solidFill>
              </a:rPr>
              <a:t>``</a:t>
            </a:r>
            <a:r>
              <a:rPr lang="pl-PL" b="1" i="1" dirty="0" err="1" smtClean="0">
                <a:solidFill>
                  <a:srgbClr val="002060"/>
                </a:solidFill>
              </a:rPr>
              <a:t>The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origin</a:t>
            </a:r>
            <a:r>
              <a:rPr lang="pl-PL" b="1" i="1" dirty="0" smtClean="0">
                <a:solidFill>
                  <a:srgbClr val="002060"/>
                </a:solidFill>
              </a:rPr>
              <a:t> of </a:t>
            </a:r>
            <a:r>
              <a:rPr lang="pl-PL" b="1" i="1" dirty="0" err="1" smtClean="0">
                <a:solidFill>
                  <a:srgbClr val="002060"/>
                </a:solidFill>
              </a:rPr>
              <a:t>braces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comes</a:t>
            </a:r>
            <a:r>
              <a:rPr lang="pl-PL" b="1" i="1" dirty="0" smtClean="0">
                <a:solidFill>
                  <a:srgbClr val="002060"/>
                </a:solidFill>
              </a:rPr>
              <a:t> to </a:t>
            </a:r>
            <a:r>
              <a:rPr lang="pl-PL" b="1" i="1" dirty="0" err="1" smtClean="0">
                <a:solidFill>
                  <a:srgbClr val="002060"/>
                </a:solidFill>
              </a:rPr>
              <a:t>Rump</a:t>
            </a:r>
            <a:r>
              <a:rPr lang="pl-PL" b="1" i="1" dirty="0" smtClean="0">
                <a:solidFill>
                  <a:srgbClr val="002060"/>
                </a:solidFill>
              </a:rPr>
              <a:t>, and </a:t>
            </a:r>
            <a:r>
              <a:rPr lang="pl-PL" b="1" i="1" dirty="0" err="1" smtClean="0">
                <a:solidFill>
                  <a:srgbClr val="002060"/>
                </a:solidFill>
              </a:rPr>
              <a:t>he</a:t>
            </a:r>
            <a:endParaRPr lang="pl-PL" b="1" i="1" dirty="0" smtClean="0">
              <a:solidFill>
                <a:srgbClr val="002060"/>
              </a:solidFill>
            </a:endParaRPr>
          </a:p>
          <a:p>
            <a:endParaRPr lang="pl-PL" b="1" i="1" dirty="0" smtClean="0">
              <a:solidFill>
                <a:srgbClr val="002060"/>
              </a:solidFill>
            </a:endParaRPr>
          </a:p>
          <a:p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realised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that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this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generalisation</a:t>
            </a:r>
            <a:r>
              <a:rPr lang="pl-PL" b="1" i="1" dirty="0" smtClean="0">
                <a:solidFill>
                  <a:srgbClr val="002060"/>
                </a:solidFill>
              </a:rPr>
              <a:t> of Jacobson </a:t>
            </a:r>
            <a:r>
              <a:rPr lang="pl-PL" b="1" i="1" dirty="0" err="1" smtClean="0">
                <a:solidFill>
                  <a:srgbClr val="002060"/>
                </a:solidFill>
              </a:rPr>
              <a:t>radical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</a:p>
          <a:p>
            <a:endParaRPr lang="pl-PL" b="1" i="1" dirty="0" smtClean="0">
              <a:solidFill>
                <a:srgbClr val="002060"/>
              </a:solidFill>
            </a:endParaRPr>
          </a:p>
          <a:p>
            <a:r>
              <a:rPr lang="pl-PL" b="1" i="1" dirty="0" err="1" smtClean="0">
                <a:solidFill>
                  <a:srgbClr val="002060"/>
                </a:solidFill>
              </a:rPr>
              <a:t>rings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is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useful</a:t>
            </a:r>
            <a:r>
              <a:rPr lang="pl-PL" b="1" i="1" dirty="0" smtClean="0">
                <a:solidFill>
                  <a:srgbClr val="002060"/>
                </a:solidFill>
              </a:rPr>
              <a:t> for </a:t>
            </a:r>
            <a:r>
              <a:rPr lang="pl-PL" b="1" i="1" dirty="0" err="1" smtClean="0">
                <a:solidFill>
                  <a:srgbClr val="002060"/>
                </a:solidFill>
              </a:rPr>
              <a:t>set-theoretic</a:t>
            </a:r>
            <a:r>
              <a:rPr lang="pl-PL" b="1" i="1" dirty="0" smtClean="0">
                <a:solidFill>
                  <a:srgbClr val="002060"/>
                </a:solidFill>
              </a:rPr>
              <a:t> </a:t>
            </a:r>
            <a:r>
              <a:rPr lang="pl-PL" b="1" i="1" dirty="0" err="1" smtClean="0">
                <a:solidFill>
                  <a:srgbClr val="002060"/>
                </a:solidFill>
              </a:rPr>
              <a:t>solutions</a:t>
            </a:r>
            <a:r>
              <a:rPr lang="pl-PL" b="1" i="1" dirty="0" smtClean="0">
                <a:solidFill>
                  <a:srgbClr val="002060"/>
                </a:solidFill>
              </a:rPr>
              <a:t>.’’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                                                            David </a:t>
            </a:r>
            <a:r>
              <a:rPr lang="pl-PL" sz="2400" b="1" dirty="0" err="1" smtClean="0">
                <a:solidFill>
                  <a:srgbClr val="002060"/>
                </a:solidFill>
              </a:rPr>
              <a:t>Bachiller</a:t>
            </a:r>
            <a:r>
              <a:rPr lang="pl-PL" sz="24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                                                         (Algebra </a:t>
            </a:r>
            <a:r>
              <a:rPr lang="pl-PL" sz="2400" b="1" dirty="0" err="1" smtClean="0">
                <a:solidFill>
                  <a:srgbClr val="002060"/>
                </a:solidFill>
              </a:rPr>
              <a:t>seminar</a:t>
            </a:r>
            <a:r>
              <a:rPr lang="pl-PL" sz="2400" b="1" dirty="0" smtClean="0">
                <a:solidFill>
                  <a:srgbClr val="002060"/>
                </a:solidFill>
              </a:rPr>
              <a:t>, UW, 2015)</a:t>
            </a:r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  <a:p>
            <a:endParaRPr lang="pl-PL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116632"/>
            <a:ext cx="8280920" cy="6494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Let R be 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b="1" dirty="0" smtClean="0">
                <a:solidFill>
                  <a:schemeClr val="tx1"/>
                </a:solidFill>
              </a:rPr>
              <a:t>nilpotent ring</a:t>
            </a:r>
            <a:r>
              <a:rPr lang="en-US" dirty="0" smtClean="0">
                <a:solidFill>
                  <a:schemeClr val="tx1"/>
                </a:solidFill>
              </a:rPr>
              <a:t>; then the solution (R; r) of the </a:t>
            </a:r>
            <a:r>
              <a:rPr lang="en-US" b="1" dirty="0" smtClean="0">
                <a:solidFill>
                  <a:schemeClr val="tx1"/>
                </a:solidFill>
              </a:rPr>
              <a:t>Yang-Baxter equation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associated to </a:t>
            </a:r>
            <a:r>
              <a:rPr lang="pl-PL" dirty="0" smtClean="0">
                <a:solidFill>
                  <a:schemeClr val="tx1"/>
                </a:solidFill>
              </a:rPr>
              <a:t>ring</a:t>
            </a:r>
            <a:r>
              <a:rPr lang="en-US" dirty="0" smtClean="0">
                <a:solidFill>
                  <a:schemeClr val="tx1"/>
                </a:solidFill>
              </a:rPr>
              <a:t> R is de</a:t>
            </a:r>
            <a:r>
              <a:rPr lang="pl-PL" dirty="0" smtClean="0">
                <a:solidFill>
                  <a:schemeClr val="tx1"/>
                </a:solidFill>
              </a:rPr>
              <a:t>fi</a:t>
            </a:r>
            <a:r>
              <a:rPr lang="en-US" dirty="0" err="1" smtClean="0">
                <a:solidFill>
                  <a:schemeClr val="tx1"/>
                </a:solidFill>
              </a:rPr>
              <a:t>ned</a:t>
            </a:r>
            <a:r>
              <a:rPr lang="en-US" dirty="0" smtClean="0">
                <a:solidFill>
                  <a:schemeClr val="tx1"/>
                </a:solidFill>
              </a:rPr>
              <a:t> in the following way: for x; y ∈ R de</a:t>
            </a:r>
            <a:r>
              <a:rPr lang="pl-PL" dirty="0" smtClean="0">
                <a:solidFill>
                  <a:schemeClr val="tx1"/>
                </a:solidFill>
              </a:rPr>
              <a:t>fin</a:t>
            </a:r>
            <a:r>
              <a:rPr lang="en-US" dirty="0" smtClean="0">
                <a:solidFill>
                  <a:schemeClr val="tx1"/>
                </a:solidFill>
              </a:rPr>
              <a:t>e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           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r(x; y) =(u; v), </a:t>
            </a:r>
            <a:endParaRPr lang="pl-PL" b="1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where </a:t>
            </a:r>
            <a:r>
              <a:rPr lang="pl-PL" dirty="0" smtClean="0">
                <a:solidFill>
                  <a:schemeClr val="tx1"/>
                </a:solidFill>
              </a:rPr>
              <a:t>           </a:t>
            </a:r>
            <a:r>
              <a:rPr lang="en-US" b="1" dirty="0" smtClean="0">
                <a:solidFill>
                  <a:schemeClr val="tx1"/>
                </a:solidFill>
              </a:rPr>
              <a:t>u = x · y + y</a:t>
            </a:r>
            <a:r>
              <a:rPr lang="pl-PL" b="1" dirty="0" smtClean="0">
                <a:solidFill>
                  <a:schemeClr val="tx1"/>
                </a:solidFill>
              </a:rPr>
              <a:t>,   </a:t>
            </a:r>
            <a:r>
              <a:rPr lang="en-US" b="1" dirty="0" smtClean="0">
                <a:solidFill>
                  <a:schemeClr val="tx1"/>
                </a:solidFill>
              </a:rPr>
              <a:t>v = z · x + x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pl-PL" dirty="0" smtClean="0">
                <a:solidFill>
                  <a:schemeClr val="tx1"/>
                </a:solidFill>
              </a:rPr>
              <a:t>               </a:t>
            </a:r>
            <a:r>
              <a:rPr lang="en-US" b="1" dirty="0" smtClean="0">
                <a:solidFill>
                  <a:schemeClr val="tx1"/>
                </a:solidFill>
              </a:rPr>
              <a:t>z</a:t>
            </a:r>
            <a:r>
              <a:rPr lang="pl-PL" b="1" dirty="0" smtClean="0">
                <a:solidFill>
                  <a:schemeClr val="tx1"/>
                </a:solidFill>
              </a:rPr>
              <a:t> =-</a:t>
            </a:r>
            <a:r>
              <a:rPr lang="pl-PL" b="1" dirty="0" smtClean="0">
                <a:solidFill>
                  <a:schemeClr val="tx2"/>
                </a:solidFill>
              </a:rPr>
              <a:t>u+u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pl-PL" b="1" dirty="0" smtClean="0">
                <a:solidFill>
                  <a:schemeClr val="tx2"/>
                </a:solidFill>
              </a:rPr>
              <a:t>-u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3 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+ </a:t>
            </a:r>
            <a:r>
              <a:rPr lang="pl-PL" b="1" dirty="0" smtClean="0">
                <a:solidFill>
                  <a:schemeClr val="tx2"/>
                </a:solidFill>
              </a:rPr>
              <a:t>u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pl-PL" b="1" dirty="0" smtClean="0">
                <a:solidFill>
                  <a:schemeClr val="tx2"/>
                </a:solidFill>
              </a:rPr>
              <a:t>-u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5</a:t>
            </a:r>
            <a:r>
              <a:rPr lang="pl-PL" b="1" dirty="0" smtClean="0">
                <a:solidFill>
                  <a:schemeClr val="tx2"/>
                </a:solidFill>
              </a:rPr>
              <a:t>+..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          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R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left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</a:t>
            </a:r>
            <a:r>
              <a:rPr lang="pl-PL" dirty="0" smtClean="0">
                <a:solidFill>
                  <a:schemeClr val="tx1"/>
                </a:solidFill>
              </a:rPr>
              <a:t>(</a:t>
            </a:r>
            <a:r>
              <a:rPr lang="pl-PL" dirty="0" err="1" smtClean="0">
                <a:solidFill>
                  <a:schemeClr val="tx1"/>
                </a:solidFill>
              </a:rPr>
              <a:t>x,y</a:t>
            </a:r>
            <a:r>
              <a:rPr lang="pl-PL" dirty="0" smtClean="0">
                <a:solidFill>
                  <a:schemeClr val="tx1"/>
                </a:solidFill>
              </a:rPr>
              <a:t>)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defined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similarly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u=  x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◦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y-x</a:t>
            </a:r>
            <a:r>
              <a:rPr lang="pl-PL" b="1" dirty="0" smtClean="0">
                <a:solidFill>
                  <a:schemeClr val="tx1"/>
                </a:solidFill>
              </a:rPr>
              <a:t>  </a:t>
            </a:r>
            <a:r>
              <a:rPr lang="pl-PL" dirty="0" smtClean="0">
                <a:solidFill>
                  <a:schemeClr val="tx1"/>
                </a:solidFill>
              </a:rPr>
              <a:t>and</a:t>
            </a:r>
            <a:r>
              <a:rPr lang="pl-PL" b="1" dirty="0" smtClean="0">
                <a:solidFill>
                  <a:schemeClr val="tx1"/>
                </a:solidFill>
              </a:rPr>
              <a:t> v= z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◦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x-z </a:t>
            </a:r>
            <a:r>
              <a:rPr lang="pl-PL" dirty="0" err="1" smtClean="0">
                <a:solidFill>
                  <a:schemeClr val="tx1"/>
                </a:solidFill>
              </a:rPr>
              <a:t>where</a:t>
            </a:r>
            <a:r>
              <a:rPr lang="pl-PL" dirty="0" smtClean="0">
                <a:solidFill>
                  <a:schemeClr val="tx1"/>
                </a:solidFill>
              </a:rPr>
              <a:t>  </a:t>
            </a:r>
            <a:r>
              <a:rPr lang="pl-PL" b="1" dirty="0" smtClean="0">
                <a:solidFill>
                  <a:schemeClr val="tx2"/>
                </a:solidFill>
              </a:rPr>
              <a:t>z </a:t>
            </a:r>
            <a:r>
              <a:rPr lang="en-US" b="1" dirty="0" smtClean="0">
                <a:solidFill>
                  <a:schemeClr val="tx2"/>
                </a:solidFill>
              </a:rPr>
              <a:t>◦ </a:t>
            </a:r>
            <a:r>
              <a:rPr lang="pl-PL" b="1" dirty="0" smtClean="0">
                <a:solidFill>
                  <a:schemeClr val="tx2"/>
                </a:solidFill>
              </a:rPr>
              <a:t>u = 0.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This solution is called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the solution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associated with the brace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615454"/>
            <a:ext cx="8280920" cy="3970318"/>
          </a:xfrm>
          <a:prstGeom prst="rect">
            <a:avLst/>
          </a:prstGeom>
          <a:solidFill>
            <a:srgbClr val="FFFF99"/>
          </a:solidFill>
          <a:ln>
            <a:solidFill>
              <a:srgbClr val="FFFF66"/>
            </a:solidFill>
          </a:ln>
        </p:spPr>
        <p:txBody>
          <a:bodyPr wrap="square">
            <a:spAutoFit/>
          </a:bodyPr>
          <a:lstStyle/>
          <a:p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known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Rump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that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every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non-degenerate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involutive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set-theoretic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solution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Yang-Baxter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equation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subset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 a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solution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associated to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brace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B,</a:t>
            </a: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hence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subset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brace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B.</a:t>
            </a: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Remark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finite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solution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subset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finite brace  (Cedo, Gateva-Ivanova,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A.S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2016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Acons</a:t>
            </a:r>
            <a:r>
              <a:rPr lang="en-GB" b="1" dirty="0" smtClean="0"/>
              <a:t> and potential algebras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1187624" y="1906954"/>
            <a:ext cx="6910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59632" y="1988840"/>
            <a:ext cx="6462464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  <a:r>
              <a:rPr lang="en-GB" dirty="0">
                <a:solidFill>
                  <a:srgbClr val="000000"/>
                </a:solidFill>
              </a:rPr>
              <a:t>Potential algebras and their versions appear in many different and related contexts in physics and mathematics and are known also under the names </a:t>
            </a:r>
            <a:r>
              <a:rPr lang="en-GB" dirty="0" err="1">
                <a:solidFill>
                  <a:srgbClr val="000000"/>
                </a:solidFill>
              </a:rPr>
              <a:t>vacualgebra</a:t>
            </a:r>
            <a:r>
              <a:rPr lang="en-GB" dirty="0">
                <a:solidFill>
                  <a:srgbClr val="000000"/>
                </a:solidFill>
              </a:rPr>
              <a:t>, Jacobi algebra, etc. </a:t>
            </a:r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Let  </a:t>
            </a:r>
            <a:r>
              <a:rPr lang="en-GB" dirty="0" err="1">
                <a:solidFill>
                  <a:srgbClr val="000000"/>
                </a:solidFill>
              </a:rPr>
              <a:t>K⟨x</a:t>
            </a:r>
            <a:r>
              <a:rPr lang="en-GB" dirty="0">
                <a:solidFill>
                  <a:srgbClr val="000000"/>
                </a:solidFill>
              </a:rPr>
              <a:t>, y⟩ </a:t>
            </a:r>
            <a:r>
              <a:rPr lang="en-GB" dirty="0" smtClean="0">
                <a:solidFill>
                  <a:srgbClr val="000000"/>
                </a:solidFill>
              </a:rPr>
              <a:t>be </a:t>
            </a:r>
            <a:r>
              <a:rPr lang="en-GB" dirty="0">
                <a:solidFill>
                  <a:srgbClr val="000000"/>
                </a:solidFill>
              </a:rPr>
              <a:t>the free associative algebra in two variables, </a:t>
            </a:r>
            <a:r>
              <a:rPr lang="en-GB" dirty="0" smtClean="0">
                <a:solidFill>
                  <a:srgbClr val="000000"/>
                </a:solidFill>
              </a:rPr>
              <a:t>and F </a:t>
            </a:r>
            <a:r>
              <a:rPr lang="en-GB" dirty="0">
                <a:solidFill>
                  <a:srgbClr val="000000"/>
                </a:solidFill>
              </a:rPr>
              <a:t>∈ </a:t>
            </a:r>
            <a:r>
              <a:rPr lang="en-GB" dirty="0" err="1">
                <a:solidFill>
                  <a:srgbClr val="000000"/>
                </a:solidFill>
              </a:rPr>
              <a:t>K⟨x</a:t>
            </a:r>
            <a:r>
              <a:rPr lang="en-GB" dirty="0">
                <a:solidFill>
                  <a:srgbClr val="000000"/>
                </a:solidFill>
              </a:rPr>
              <a:t>, y⟩ </a:t>
            </a:r>
            <a:r>
              <a:rPr lang="en-GB" dirty="0" smtClean="0">
                <a:solidFill>
                  <a:srgbClr val="000000"/>
                </a:solidFill>
              </a:rPr>
              <a:t>be </a:t>
            </a:r>
            <a:r>
              <a:rPr lang="en-GB" dirty="0">
                <a:solidFill>
                  <a:srgbClr val="000000"/>
                </a:solidFill>
              </a:rPr>
              <a:t>a </a:t>
            </a:r>
            <a:r>
              <a:rPr lang="en-GB" dirty="0" smtClean="0">
                <a:solidFill>
                  <a:srgbClr val="000000"/>
                </a:solidFill>
              </a:rPr>
              <a:t>cyclically </a:t>
            </a:r>
            <a:r>
              <a:rPr lang="en-GB" dirty="0">
                <a:solidFill>
                  <a:srgbClr val="000000"/>
                </a:solidFill>
              </a:rPr>
              <a:t>invariant </a:t>
            </a:r>
            <a:r>
              <a:rPr lang="en-GB" dirty="0" smtClean="0">
                <a:solidFill>
                  <a:srgbClr val="000000"/>
                </a:solidFill>
              </a:rPr>
              <a:t>polynomial. </a:t>
            </a:r>
            <a:r>
              <a:rPr lang="en-GB" dirty="0">
                <a:solidFill>
                  <a:srgbClr val="000000"/>
                </a:solidFill>
              </a:rPr>
              <a:t>We assume that F starts in degree ⩾ </a:t>
            </a:r>
            <a:r>
              <a:rPr lang="en-GB" dirty="0" smtClean="0">
                <a:solidFill>
                  <a:srgbClr val="000000"/>
                </a:solidFill>
              </a:rPr>
              <a:t>3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58734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980728"/>
            <a:ext cx="7632848" cy="483209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Another interesting structure related to the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Yang-Baxter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equation, the </a:t>
            </a:r>
            <a:r>
              <a:rPr lang="en-US" b="1" dirty="0" smtClean="0">
                <a:solidFill>
                  <a:schemeClr val="tx1"/>
                </a:solidFill>
              </a:rPr>
              <a:t>braided group</a:t>
            </a:r>
            <a:r>
              <a:rPr lang="en-US" dirty="0" smtClean="0">
                <a:solidFill>
                  <a:schemeClr val="tx1"/>
                </a:solidFill>
              </a:rPr>
              <a:t>, was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introduced in 2000, by </a:t>
            </a:r>
            <a:r>
              <a:rPr lang="en-US" b="1" dirty="0" smtClean="0">
                <a:solidFill>
                  <a:schemeClr val="tx1"/>
                </a:solidFill>
              </a:rPr>
              <a:t>Lu, Yan, Zhu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</a:t>
            </a:r>
            <a:r>
              <a:rPr lang="pl-PL" dirty="0" smtClean="0">
                <a:solidFill>
                  <a:schemeClr val="tx1"/>
                </a:solidFill>
              </a:rPr>
              <a:t> 2015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Gateva-Ivanova</a:t>
            </a:r>
            <a:r>
              <a:rPr lang="en-US" dirty="0" smtClean="0">
                <a:solidFill>
                  <a:schemeClr val="tx1"/>
                </a:solidFill>
              </a:rPr>
              <a:t> showed that left braces are in one-to-one correspondence with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braided groups with an </a:t>
            </a:r>
            <a:r>
              <a:rPr lang="en-US" dirty="0" err="1" smtClean="0">
                <a:solidFill>
                  <a:schemeClr val="tx1"/>
                </a:solidFill>
              </a:rPr>
              <a:t>involutive</a:t>
            </a:r>
            <a:r>
              <a:rPr lang="en-US" dirty="0" smtClean="0">
                <a:solidFill>
                  <a:schemeClr val="tx1"/>
                </a:solidFill>
              </a:rPr>
              <a:t> braiding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operator.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Braces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braided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groups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have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different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properties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and </a:t>
            </a:r>
            <a:r>
              <a:rPr lang="pl-PL" dirty="0" err="1" smtClean="0">
                <a:solidFill>
                  <a:schemeClr val="tx1"/>
                </a:solidFill>
              </a:rPr>
              <a:t>can</a:t>
            </a:r>
            <a:r>
              <a:rPr lang="pl-PL" dirty="0" smtClean="0">
                <a:solidFill>
                  <a:schemeClr val="tx1"/>
                </a:solidFill>
              </a:rPr>
              <a:t> be </a:t>
            </a:r>
            <a:r>
              <a:rPr lang="pl-PL" dirty="0" err="1" smtClean="0">
                <a:solidFill>
                  <a:schemeClr val="tx1"/>
                </a:solidFill>
              </a:rPr>
              <a:t>studied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using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different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methods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615454"/>
            <a:ext cx="828092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WHAT IS A SOLUTION OF THE </a:t>
            </a:r>
          </a:p>
          <a:p>
            <a:endParaRPr lang="pl-PL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YANG-BAXTER EQUATION?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Obraz 2" descr="klamerk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36912"/>
            <a:ext cx="6048672" cy="422108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4016" y="582067"/>
            <a:ext cx="8892480" cy="56938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set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theoretic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solution of the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Yang-Baxter equation </a:t>
            </a:r>
            <a:r>
              <a:rPr lang="en-US" dirty="0" smtClean="0">
                <a:solidFill>
                  <a:schemeClr val="tx1"/>
                </a:solidFill>
              </a:rPr>
              <a:t>on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    </a:t>
            </a:r>
            <a:r>
              <a:rPr lang="en-US" dirty="0" smtClean="0">
                <a:solidFill>
                  <a:schemeClr val="tx1"/>
                </a:solidFill>
              </a:rPr>
              <a:t>X = {</a:t>
            </a:r>
            <a:r>
              <a:rPr lang="pl-PL" dirty="0" smtClean="0">
                <a:solidFill>
                  <a:schemeClr val="tx1"/>
                </a:solidFill>
              </a:rPr>
              <a:t>x</a:t>
            </a:r>
            <a:r>
              <a:rPr lang="pl-PL" baseline="-25000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pl-PL" dirty="0" smtClean="0">
                <a:solidFill>
                  <a:schemeClr val="tx1"/>
                </a:solidFill>
              </a:rPr>
              <a:t>, x</a:t>
            </a:r>
            <a:r>
              <a:rPr lang="pl-PL" baseline="-25000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pl-PL" dirty="0" smtClean="0">
                <a:solidFill>
                  <a:schemeClr val="tx1"/>
                </a:solidFill>
              </a:rPr>
              <a:t>, …, </a:t>
            </a:r>
            <a:r>
              <a:rPr lang="pl-PL" dirty="0" err="1" smtClean="0">
                <a:solidFill>
                  <a:schemeClr val="tx1"/>
                </a:solidFill>
              </a:rPr>
              <a:t>x</a:t>
            </a:r>
            <a:r>
              <a:rPr lang="pl-PL" baseline="-25000" dirty="0" err="1" smtClean="0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pl-PL" baseline="-25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} </a:t>
            </a:r>
            <a:r>
              <a:rPr lang="en-US" dirty="0" smtClean="0">
                <a:solidFill>
                  <a:schemeClr val="tx1"/>
                </a:solidFill>
              </a:rPr>
              <a:t>is a pair (</a:t>
            </a:r>
            <a:r>
              <a:rPr lang="en-US" dirty="0" err="1" smtClean="0">
                <a:solidFill>
                  <a:schemeClr val="tx1"/>
                </a:solidFill>
              </a:rPr>
              <a:t>X,r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where r is a map r : </a:t>
            </a:r>
            <a:r>
              <a:rPr lang="en-US" b="1" dirty="0" smtClean="0">
                <a:solidFill>
                  <a:schemeClr val="tx1"/>
                </a:solidFill>
              </a:rPr>
              <a:t>X × </a:t>
            </a:r>
            <a:r>
              <a:rPr lang="pl-PL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→ X ×</a:t>
            </a:r>
            <a:r>
              <a:rPr lang="pl-PL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such that: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(r × </a:t>
            </a:r>
            <a:r>
              <a:rPr lang="en-US" b="1" dirty="0" err="1" smtClean="0">
                <a:solidFill>
                  <a:schemeClr val="tx1"/>
                </a:solidFill>
              </a:rPr>
              <a:t>idX</a:t>
            </a:r>
            <a:r>
              <a:rPr lang="en-US" b="1" dirty="0" smtClean="0">
                <a:solidFill>
                  <a:schemeClr val="tx1"/>
                </a:solidFill>
              </a:rPr>
              <a:t>)(</a:t>
            </a:r>
            <a:r>
              <a:rPr lang="en-US" b="1" dirty="0" err="1" smtClean="0">
                <a:solidFill>
                  <a:schemeClr val="tx1"/>
                </a:solidFill>
              </a:rPr>
              <a:t>idX</a:t>
            </a:r>
            <a:r>
              <a:rPr lang="en-US" b="1" dirty="0" smtClean="0">
                <a:solidFill>
                  <a:schemeClr val="tx1"/>
                </a:solidFill>
              </a:rPr>
              <a:t> × r)(r × </a:t>
            </a:r>
            <a:r>
              <a:rPr lang="en-US" b="1" dirty="0" err="1" smtClean="0">
                <a:solidFill>
                  <a:schemeClr val="tx1"/>
                </a:solidFill>
              </a:rPr>
              <a:t>idX</a:t>
            </a:r>
            <a:r>
              <a:rPr lang="en-US" b="1" dirty="0" smtClean="0">
                <a:solidFill>
                  <a:schemeClr val="tx1"/>
                </a:solidFill>
              </a:rPr>
              <a:t>) = (</a:t>
            </a:r>
            <a:r>
              <a:rPr lang="en-US" b="1" dirty="0" err="1" smtClean="0">
                <a:solidFill>
                  <a:schemeClr val="tx1"/>
                </a:solidFill>
              </a:rPr>
              <a:t>idX</a:t>
            </a:r>
            <a:r>
              <a:rPr lang="en-US" b="1" dirty="0" smtClean="0">
                <a:solidFill>
                  <a:schemeClr val="tx1"/>
                </a:solidFill>
              </a:rPr>
              <a:t> × r)(</a:t>
            </a:r>
            <a:r>
              <a:rPr lang="en-US" b="1" dirty="0" err="1" smtClean="0">
                <a:solidFill>
                  <a:schemeClr val="tx1"/>
                </a:solidFill>
              </a:rPr>
              <a:t>r×idX</a:t>
            </a:r>
            <a:r>
              <a:rPr lang="en-US" b="1" dirty="0" smtClean="0">
                <a:solidFill>
                  <a:schemeClr val="tx1"/>
                </a:solidFill>
              </a:rPr>
              <a:t>)(</a:t>
            </a:r>
            <a:r>
              <a:rPr lang="en-US" b="1" dirty="0" err="1" smtClean="0">
                <a:solidFill>
                  <a:schemeClr val="tx1"/>
                </a:solidFill>
              </a:rPr>
              <a:t>idX×r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solution</a:t>
            </a:r>
            <a:r>
              <a:rPr lang="pl-PL" dirty="0" smtClean="0">
                <a:solidFill>
                  <a:schemeClr val="tx1"/>
                </a:solidFill>
              </a:rPr>
              <a:t> (</a:t>
            </a:r>
            <a:r>
              <a:rPr lang="pl-PL" dirty="0" err="1" smtClean="0">
                <a:solidFill>
                  <a:schemeClr val="tx1"/>
                </a:solidFill>
              </a:rPr>
              <a:t>X,r</a:t>
            </a:r>
            <a:r>
              <a:rPr lang="pl-PL" dirty="0" smtClean="0">
                <a:solidFill>
                  <a:schemeClr val="tx1"/>
                </a:solidFill>
              </a:rPr>
              <a:t> )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involutive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 </a:t>
            </a:r>
            <a:r>
              <a:rPr lang="pl-PL" dirty="0" smtClean="0">
                <a:solidFill>
                  <a:schemeClr val="tx2"/>
                </a:solidFill>
              </a:rPr>
              <a:t>r</a:t>
            </a:r>
            <a:r>
              <a:rPr lang="pl-PL" baseline="500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pl-PL" dirty="0" smtClean="0">
                <a:solidFill>
                  <a:schemeClr val="tx1"/>
                </a:solidFill>
              </a:rPr>
              <a:t> = id </a:t>
            </a:r>
            <a:r>
              <a:rPr lang="pl-PL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×</a:t>
            </a:r>
            <a:r>
              <a:rPr lang="pl-PL" b="1" dirty="0" smtClean="0">
                <a:solidFill>
                  <a:schemeClr val="tx1"/>
                </a:solidFill>
              </a:rPr>
              <a:t>X</a:t>
            </a:r>
            <a:r>
              <a:rPr lang="pl-PL" dirty="0" smtClean="0">
                <a:solidFill>
                  <a:schemeClr val="tx1"/>
                </a:solidFill>
              </a:rPr>
              <a:t> ;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Denote</a:t>
            </a:r>
            <a:r>
              <a:rPr lang="pl-PL" dirty="0" smtClean="0">
                <a:solidFill>
                  <a:schemeClr val="tx1"/>
                </a:solidFill>
              </a:rPr>
              <a:t>                </a:t>
            </a:r>
            <a:r>
              <a:rPr lang="pl-PL" b="1" dirty="0" err="1" smtClean="0">
                <a:solidFill>
                  <a:schemeClr val="tx1"/>
                </a:solidFill>
              </a:rPr>
              <a:t>r</a:t>
            </a:r>
            <a:r>
              <a:rPr lang="pl-PL" b="1" dirty="0" smtClean="0">
                <a:solidFill>
                  <a:schemeClr val="tx1"/>
                </a:solidFill>
              </a:rPr>
              <a:t>(x; y)=(f(</a:t>
            </a:r>
            <a:r>
              <a:rPr lang="pl-PL" b="1" dirty="0" err="1" smtClean="0">
                <a:solidFill>
                  <a:schemeClr val="tx1"/>
                </a:solidFill>
              </a:rPr>
              <a:t>x,y</a:t>
            </a:r>
            <a:r>
              <a:rPr lang="pl-PL" b="1" dirty="0" smtClean="0">
                <a:solidFill>
                  <a:schemeClr val="tx1"/>
                </a:solidFill>
              </a:rPr>
              <a:t>); g(</a:t>
            </a:r>
            <a:r>
              <a:rPr lang="pl-PL" b="1" dirty="0" err="1" smtClean="0">
                <a:solidFill>
                  <a:schemeClr val="tx1"/>
                </a:solidFill>
              </a:rPr>
              <a:t>x,y</a:t>
            </a:r>
            <a:r>
              <a:rPr lang="pl-PL" b="1" dirty="0" smtClean="0">
                <a:solidFill>
                  <a:schemeClr val="tx1"/>
                </a:solidFill>
              </a:rPr>
              <a:t>)).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solution</a:t>
            </a:r>
            <a:r>
              <a:rPr lang="pl-PL" dirty="0" smtClean="0">
                <a:solidFill>
                  <a:schemeClr val="tx1"/>
                </a:solidFill>
              </a:rPr>
              <a:t> (</a:t>
            </a:r>
            <a:r>
              <a:rPr lang="pl-PL" dirty="0" err="1" smtClean="0">
                <a:solidFill>
                  <a:schemeClr val="tx1"/>
                </a:solidFill>
              </a:rPr>
              <a:t>X,r</a:t>
            </a:r>
            <a:r>
              <a:rPr lang="pl-PL" dirty="0" smtClean="0">
                <a:solidFill>
                  <a:schemeClr val="tx1"/>
                </a:solidFill>
              </a:rPr>
              <a:t>)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nondegenerate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maps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</a:t>
            </a:r>
            <a:r>
              <a:rPr lang="pl-PL" dirty="0" err="1" smtClean="0">
                <a:solidFill>
                  <a:schemeClr val="tx1"/>
                </a:solidFill>
              </a:rPr>
              <a:t>y</a:t>
            </a:r>
            <a:r>
              <a:rPr lang="pl-PL" dirty="0" err="1" smtClean="0">
                <a:solidFill>
                  <a:schemeClr val="tx1"/>
                </a:solidFill>
                <a:sym typeface="Wingdings" pitchFamily="2" charset="2"/>
              </a:rPr>
              <a:t>f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pl-PL" dirty="0" err="1" smtClean="0">
                <a:solidFill>
                  <a:schemeClr val="tx1"/>
                </a:solidFill>
                <a:sym typeface="Wingdings" pitchFamily="2" charset="2"/>
              </a:rPr>
              <a:t>x,y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) and </a:t>
            </a:r>
            <a:r>
              <a:rPr lang="pl-PL" dirty="0" err="1" smtClean="0">
                <a:solidFill>
                  <a:schemeClr val="tx1"/>
                </a:solidFill>
                <a:sym typeface="Wingdings" pitchFamily="2" charset="2"/>
              </a:rPr>
              <a:t>yg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pl-PL" dirty="0" err="1" smtClean="0">
                <a:solidFill>
                  <a:schemeClr val="tx1"/>
                </a:solidFill>
                <a:sym typeface="Wingdings" pitchFamily="2" charset="2"/>
              </a:rPr>
              <a:t>y,x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) </a:t>
            </a:r>
            <a:r>
              <a:rPr lang="pl-PL" dirty="0" err="1" smtClean="0">
                <a:solidFill>
                  <a:schemeClr val="tx1"/>
                </a:solidFill>
                <a:sym typeface="Wingdings" pitchFamily="2" charset="2"/>
              </a:rPr>
              <a:t>are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tx1"/>
                </a:solidFill>
                <a:sym typeface="Wingdings" pitchFamily="2" charset="2"/>
              </a:rPr>
              <a:t>bijective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, for </a:t>
            </a:r>
            <a:r>
              <a:rPr lang="pl-PL" dirty="0" err="1" smtClean="0">
                <a:solidFill>
                  <a:schemeClr val="tx1"/>
                </a:solidFill>
                <a:sym typeface="Wingdings" pitchFamily="2" charset="2"/>
              </a:rPr>
              <a:t>every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pl-PL" dirty="0" err="1" smtClean="0">
                <a:solidFill>
                  <a:schemeClr val="tx1"/>
                </a:solidFill>
                <a:sym typeface="Wingdings" pitchFamily="2" charset="2"/>
              </a:rPr>
              <a:t>in</a:t>
            </a:r>
            <a:r>
              <a:rPr lang="pl-PL" dirty="0" smtClean="0">
                <a:solidFill>
                  <a:schemeClr val="tx1"/>
                </a:solidFill>
                <a:sym typeface="Wingdings" pitchFamily="2" charset="2"/>
              </a:rPr>
              <a:t> X</a:t>
            </a:r>
            <a:r>
              <a:rPr lang="pl-PL" b="1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endParaRPr lang="pl-PL" b="1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cja Smoktunowicz\Desktop\Bialystok 2016\klamer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6768752" cy="496855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476672"/>
            <a:ext cx="7992888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2151063" algn="l"/>
              </a:tabLst>
            </a:pPr>
            <a:r>
              <a:rPr lang="pl-PL" b="1" dirty="0" smtClean="0">
                <a:solidFill>
                  <a:schemeClr val="tx1"/>
                </a:solidFill>
              </a:rPr>
              <a:t>MULTIPERMUTATION SOLUTIONS</a:t>
            </a:r>
          </a:p>
          <a:p>
            <a:pPr>
              <a:tabLst>
                <a:tab pos="2151063" algn="l"/>
              </a:tabLst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tabLst>
                <a:tab pos="21510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The notions of retract of a solution and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multipermutation</a:t>
            </a:r>
            <a:r>
              <a:rPr lang="en-US" dirty="0" smtClean="0">
                <a:solidFill>
                  <a:schemeClr val="tx1"/>
                </a:solidFill>
              </a:rPr>
              <a:t> solution were introduced by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tabLst>
                <a:tab pos="21510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Etingof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Schedler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err="1" smtClean="0">
                <a:solidFill>
                  <a:schemeClr val="tx1"/>
                </a:solidFill>
              </a:rPr>
              <a:t>Soloviev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pl-PL" b="1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Rump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has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shown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that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solution</a:t>
            </a:r>
            <a:r>
              <a:rPr lang="pl-PL" dirty="0" smtClean="0">
                <a:solidFill>
                  <a:schemeClr val="tx1"/>
                </a:solidFill>
              </a:rPr>
              <a:t> associated to a </a:t>
            </a:r>
            <a:r>
              <a:rPr lang="pl-PL" dirty="0" err="1" smtClean="0">
                <a:solidFill>
                  <a:schemeClr val="tx1"/>
                </a:solidFill>
              </a:rPr>
              <a:t>left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b="1" dirty="0" err="1" smtClean="0">
                <a:solidFill>
                  <a:schemeClr val="tx1"/>
                </a:solidFill>
              </a:rPr>
              <a:t>multipermutation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solution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only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 </a:t>
            </a:r>
          </a:p>
          <a:p>
            <a:endParaRPr lang="pl-PL" b="1" dirty="0" smtClean="0">
              <a:solidFill>
                <a:schemeClr val="tx2"/>
              </a:solidFill>
            </a:endParaRPr>
          </a:p>
          <a:p>
            <a:r>
              <a:rPr lang="pl-PL" b="1" dirty="0" smtClean="0">
                <a:solidFill>
                  <a:schemeClr val="tx2"/>
                </a:solidFill>
              </a:rPr>
              <a:t>                                         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(i)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=0</a:t>
            </a:r>
            <a:r>
              <a:rPr lang="pl-PL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for </a:t>
            </a:r>
            <a:r>
              <a:rPr lang="pl-PL" dirty="0" err="1" smtClean="0">
                <a:solidFill>
                  <a:schemeClr val="tx1"/>
                </a:solidFill>
              </a:rPr>
              <a:t>some</a:t>
            </a:r>
            <a:r>
              <a:rPr lang="pl-PL" dirty="0" smtClean="0">
                <a:solidFill>
                  <a:schemeClr val="tx1"/>
                </a:solidFill>
              </a:rPr>
              <a:t> i, </a:t>
            </a:r>
            <a:r>
              <a:rPr lang="pl-PL" dirty="0" err="1" smtClean="0">
                <a:solidFill>
                  <a:schemeClr val="tx1"/>
                </a:solidFill>
              </a:rPr>
              <a:t>where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                                 </a:t>
            </a:r>
            <a:r>
              <a:rPr lang="pl-PL" b="1" dirty="0" smtClean="0">
                <a:solidFill>
                  <a:schemeClr val="tx2"/>
                </a:solidFill>
              </a:rPr>
              <a:t>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(1)</a:t>
            </a:r>
            <a:r>
              <a:rPr lang="pl-PL" b="1" dirty="0" smtClean="0">
                <a:solidFill>
                  <a:schemeClr val="tx1"/>
                </a:solidFill>
              </a:rPr>
              <a:t>=A,  </a:t>
            </a:r>
            <a:r>
              <a:rPr lang="pl-PL" b="1" dirty="0" err="1" smtClean="0">
                <a:solidFill>
                  <a:schemeClr val="tx2"/>
                </a:solidFill>
              </a:rPr>
              <a:t>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(i+1)</a:t>
            </a:r>
            <a:r>
              <a:rPr lang="pl-PL" b="1" dirty="0" smtClean="0">
                <a:solidFill>
                  <a:schemeClr val="tx1"/>
                </a:solidFill>
              </a:rPr>
              <a:t>=</a:t>
            </a:r>
            <a:r>
              <a:rPr lang="pl-PL" b="1" dirty="0" smtClean="0">
                <a:solidFill>
                  <a:schemeClr val="tx2"/>
                </a:solidFill>
              </a:rPr>
              <a:t>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(i)</a:t>
            </a:r>
            <a:r>
              <a:rPr lang="en-US" b="1" dirty="0" smtClean="0">
                <a:solidFill>
                  <a:schemeClr val="tx1"/>
                </a:solidFill>
              </a:rPr>
              <a:t>·</a:t>
            </a:r>
            <a:r>
              <a:rPr lang="pl-PL" b="1" dirty="0" smtClean="0">
                <a:solidFill>
                  <a:schemeClr val="tx1"/>
                </a:solidFill>
              </a:rPr>
              <a:t>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47664" y="1052736"/>
            <a:ext cx="6840760" cy="440120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     </a:t>
            </a:r>
            <a:r>
              <a:rPr lang="pl-PL" b="1" dirty="0" smtClean="0">
                <a:solidFill>
                  <a:schemeClr val="tx1"/>
                </a:solidFill>
              </a:rPr>
              <a:t>MULTIPERMUTATION SOLUTIONS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err="1" smtClean="0">
                <a:solidFill>
                  <a:schemeClr val="tx1"/>
                </a:solidFill>
              </a:rPr>
              <a:t>Theorem</a:t>
            </a:r>
            <a:r>
              <a:rPr lang="pl-PL" dirty="0" smtClean="0">
                <a:solidFill>
                  <a:schemeClr val="tx1"/>
                </a:solidFill>
              </a:rPr>
              <a:t> (A.S. 2015)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A is a brace whose cardinality is a </a:t>
            </a:r>
            <a:r>
              <a:rPr lang="en-US" b="1" dirty="0" smtClean="0">
                <a:solidFill>
                  <a:schemeClr val="tx1"/>
                </a:solidFill>
              </a:rPr>
              <a:t>cube-free</a:t>
            </a:r>
            <a:r>
              <a:rPr lang="en-US" dirty="0" smtClean="0">
                <a:solidFill>
                  <a:schemeClr val="tx1"/>
                </a:solidFill>
              </a:rPr>
              <a:t> number, then </a:t>
            </a:r>
            <a:r>
              <a:rPr lang="pl-PL" b="1" dirty="0" smtClean="0">
                <a:solidFill>
                  <a:schemeClr val="tx2"/>
                </a:solidFill>
              </a:rPr>
              <a:t>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(i)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=0</a:t>
            </a:r>
            <a:r>
              <a:rPr lang="pl-PL" dirty="0" smtClean="0">
                <a:solidFill>
                  <a:schemeClr val="tx1"/>
                </a:solidFill>
              </a:rPr>
              <a:t> for </a:t>
            </a:r>
            <a:r>
              <a:rPr lang="pl-PL" dirty="0" err="1" smtClean="0">
                <a:solidFill>
                  <a:schemeClr val="tx1"/>
                </a:solidFill>
              </a:rPr>
              <a:t>some</a:t>
            </a:r>
            <a:r>
              <a:rPr lang="pl-PL" dirty="0" smtClean="0">
                <a:solidFill>
                  <a:schemeClr val="tx1"/>
                </a:solidFill>
              </a:rPr>
              <a:t> i.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Moreover, </a:t>
            </a:r>
            <a:r>
              <a:rPr lang="pl-PL" dirty="0" err="1" smtClean="0">
                <a:solidFill>
                  <a:schemeClr val="tx1"/>
                </a:solidFill>
              </a:rPr>
              <a:t>every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solution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YBE </a:t>
            </a:r>
            <a:r>
              <a:rPr lang="pl-PL" dirty="0" err="1" smtClean="0">
                <a:solidFill>
                  <a:schemeClr val="tx1"/>
                </a:solidFill>
              </a:rPr>
              <a:t>contained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has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finite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multipermutation</a:t>
            </a:r>
            <a:r>
              <a:rPr lang="en-US" dirty="0" smtClean="0">
                <a:solidFill>
                  <a:schemeClr val="tx1"/>
                </a:solidFill>
              </a:rPr>
              <a:t> level.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03648" y="1052736"/>
            <a:ext cx="6120680" cy="52014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BRACES WHICH ARE NOT NILPOTENT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Theorem</a:t>
            </a:r>
            <a:r>
              <a:rPr lang="pl-PL" dirty="0" smtClean="0">
                <a:solidFill>
                  <a:schemeClr val="tx1"/>
                </a:solidFill>
              </a:rPr>
              <a:t> (David </a:t>
            </a:r>
            <a:r>
              <a:rPr lang="pl-PL" dirty="0" err="1" smtClean="0">
                <a:solidFill>
                  <a:schemeClr val="tx1"/>
                </a:solidFill>
              </a:rPr>
              <a:t>Bachiller</a:t>
            </a:r>
            <a:r>
              <a:rPr lang="pl-PL" dirty="0" smtClean="0">
                <a:solidFill>
                  <a:schemeClr val="tx1"/>
                </a:solidFill>
              </a:rPr>
              <a:t>, 2015).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There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exists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finite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 B </a:t>
            </a:r>
            <a:r>
              <a:rPr lang="pl-PL" dirty="0" err="1" smtClean="0">
                <a:solidFill>
                  <a:schemeClr val="tx1"/>
                </a:solidFill>
              </a:rPr>
              <a:t>such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                   B</a:t>
            </a:r>
            <a:r>
              <a:rPr lang="en-US" b="1" dirty="0" smtClean="0">
                <a:solidFill>
                  <a:schemeClr val="tx1"/>
                </a:solidFill>
              </a:rPr>
              <a:t> · </a:t>
            </a:r>
            <a:r>
              <a:rPr lang="pl-PL" dirty="0" smtClean="0">
                <a:solidFill>
                  <a:schemeClr val="tx1"/>
                </a:solidFill>
              </a:rPr>
              <a:t>B =</a:t>
            </a:r>
            <a:r>
              <a:rPr lang="pl-PL" dirty="0" err="1" smtClean="0">
                <a:solidFill>
                  <a:schemeClr val="tx1"/>
                </a:solidFill>
              </a:rPr>
              <a:t>B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Moreover</a:t>
            </a:r>
            <a:r>
              <a:rPr lang="pl-PL" dirty="0" smtClean="0">
                <a:solidFill>
                  <a:schemeClr val="tx1"/>
                </a:solidFill>
              </a:rPr>
              <a:t>, B </a:t>
            </a:r>
            <a:r>
              <a:rPr lang="pl-PL" dirty="0" err="1" smtClean="0">
                <a:solidFill>
                  <a:schemeClr val="tx1"/>
                </a:solidFill>
              </a:rPr>
              <a:t>has</a:t>
            </a:r>
            <a:r>
              <a:rPr lang="pl-PL" dirty="0" smtClean="0">
                <a:solidFill>
                  <a:schemeClr val="tx1"/>
                </a:solidFill>
              </a:rPr>
              <a:t> no </a:t>
            </a:r>
            <a:r>
              <a:rPr lang="pl-PL" dirty="0" err="1" smtClean="0">
                <a:solidFill>
                  <a:schemeClr val="tx1"/>
                </a:solidFill>
              </a:rPr>
              <a:t>nontrivial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ideals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</a:p>
          <a:p>
            <a:r>
              <a:rPr lang="pl-PL" dirty="0" err="1" smtClean="0">
                <a:solidFill>
                  <a:schemeClr val="tx1"/>
                </a:solidFill>
              </a:rPr>
              <a:t>hence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simple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Moreover</a:t>
            </a:r>
            <a:r>
              <a:rPr lang="pl-PL" dirty="0" smtClean="0">
                <a:solidFill>
                  <a:schemeClr val="tx1"/>
                </a:solidFill>
              </a:rPr>
              <a:t>, B </a:t>
            </a:r>
            <a:r>
              <a:rPr lang="pl-PL" dirty="0" err="1" smtClean="0">
                <a:solidFill>
                  <a:schemeClr val="tx1"/>
                </a:solidFill>
              </a:rPr>
              <a:t>can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have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48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elements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</a:p>
          <a:p>
            <a:endParaRPr lang="pl-P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260648"/>
            <a:ext cx="8496944" cy="612475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66FFCC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LEFT NILPOTENT AND RIGHT NILPOTENT BRACES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In 2005 </a:t>
            </a:r>
            <a:r>
              <a:rPr lang="pl-PL" dirty="0" err="1" smtClean="0">
                <a:solidFill>
                  <a:schemeClr val="tx1"/>
                </a:solidFill>
              </a:rPr>
              <a:t>Rump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introduced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radical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chains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2"/>
                </a:solidFill>
              </a:rPr>
              <a:t>A</a:t>
            </a:r>
            <a:r>
              <a:rPr lang="pl-PL" b="1" baseline="50000" dirty="0" err="1" smtClean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b="1" dirty="0" smtClean="0">
                <a:solidFill>
                  <a:schemeClr val="tx2"/>
                </a:solidFill>
              </a:rPr>
              <a:t>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(i)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where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2"/>
                </a:solidFill>
              </a:rPr>
              <a:t>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(1)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=A  </a:t>
            </a:r>
          </a:p>
          <a:p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                          </a:t>
            </a:r>
          </a:p>
          <a:p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                   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(i+1)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=A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(i)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·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 A,     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i+1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= 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· </a:t>
            </a:r>
            <a:r>
              <a:rPr lang="pl-PL" b="1" dirty="0" err="1" smtClean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pl-PL" b="1" baseline="50000" dirty="0" err="1" smtClean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(i) </a:t>
            </a:r>
            <a:r>
              <a:rPr lang="pl-PL" baseline="50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or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some</a:t>
            </a:r>
            <a:r>
              <a:rPr lang="pl-PL" dirty="0" smtClean="0">
                <a:solidFill>
                  <a:schemeClr val="tx1"/>
                </a:solidFill>
              </a:rPr>
              <a:t> i, </a:t>
            </a:r>
            <a:r>
              <a:rPr lang="pl-PL" dirty="0" err="1" smtClean="0">
                <a:solidFill>
                  <a:schemeClr val="tx1"/>
                </a:solidFill>
              </a:rPr>
              <a:t>then</a:t>
            </a:r>
            <a:r>
              <a:rPr lang="pl-PL" dirty="0" smtClean="0">
                <a:solidFill>
                  <a:schemeClr val="tx1"/>
                </a:solidFill>
              </a:rPr>
              <a:t> we </a:t>
            </a:r>
            <a:r>
              <a:rPr lang="pl-PL" dirty="0" err="1" smtClean="0">
                <a:solidFill>
                  <a:schemeClr val="tx1"/>
                </a:solidFill>
              </a:rPr>
              <a:t>say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that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b="1" dirty="0" err="1" smtClean="0">
                <a:solidFill>
                  <a:schemeClr val="tx1"/>
                </a:solidFill>
              </a:rPr>
              <a:t>right</a:t>
            </a:r>
            <a:r>
              <a:rPr lang="pl-PL" b="1" dirty="0" smtClean="0">
                <a:solidFill>
                  <a:schemeClr val="tx1"/>
                </a:solidFill>
              </a:rPr>
              <a:t> nilpotent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pl-PL" b="1" baseline="50000" dirty="0" err="1" smtClean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for </a:t>
            </a:r>
            <a:r>
              <a:rPr lang="pl-PL" dirty="0" err="1" smtClean="0">
                <a:solidFill>
                  <a:schemeClr val="tx1"/>
                </a:solidFill>
              </a:rPr>
              <a:t>some</a:t>
            </a:r>
            <a:r>
              <a:rPr lang="pl-PL" dirty="0" smtClean="0">
                <a:solidFill>
                  <a:schemeClr val="tx1"/>
                </a:solidFill>
              </a:rPr>
              <a:t> i, </a:t>
            </a:r>
            <a:r>
              <a:rPr lang="pl-PL" dirty="0" err="1" smtClean="0">
                <a:solidFill>
                  <a:schemeClr val="tx1"/>
                </a:solidFill>
              </a:rPr>
              <a:t>then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b="1" dirty="0" err="1" smtClean="0">
                <a:solidFill>
                  <a:schemeClr val="tx1"/>
                </a:solidFill>
              </a:rPr>
              <a:t>left</a:t>
            </a:r>
            <a:r>
              <a:rPr lang="pl-PL" b="1" dirty="0" smtClean="0">
                <a:solidFill>
                  <a:schemeClr val="tx1"/>
                </a:solidFill>
              </a:rPr>
              <a:t> nilpotent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Rump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have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shown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finite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left</a:t>
            </a:r>
            <a:r>
              <a:rPr lang="pl-PL" dirty="0" smtClean="0">
                <a:solidFill>
                  <a:schemeClr val="tx1"/>
                </a:solidFill>
              </a:rPr>
              <a:t> nilpotent </a:t>
            </a:r>
            <a:r>
              <a:rPr lang="pl-PL" dirty="0" err="1" smtClean="0">
                <a:solidFill>
                  <a:schemeClr val="tx1"/>
                </a:solidFill>
              </a:rPr>
              <a:t>braces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which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not </a:t>
            </a:r>
            <a:r>
              <a:rPr lang="pl-PL" dirty="0" err="1" smtClean="0">
                <a:solidFill>
                  <a:schemeClr val="tx1"/>
                </a:solidFill>
              </a:rPr>
              <a:t>right</a:t>
            </a:r>
            <a:r>
              <a:rPr lang="pl-PL" dirty="0" smtClean="0">
                <a:solidFill>
                  <a:schemeClr val="tx1"/>
                </a:solidFill>
              </a:rPr>
              <a:t> nilpotent, and </a:t>
            </a:r>
            <a:r>
              <a:rPr lang="pl-PL" dirty="0" err="1" smtClean="0">
                <a:solidFill>
                  <a:schemeClr val="tx1"/>
                </a:solidFill>
              </a:rPr>
              <a:t>finite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right</a:t>
            </a:r>
            <a:r>
              <a:rPr lang="pl-PL" dirty="0" smtClean="0">
                <a:solidFill>
                  <a:schemeClr val="tx1"/>
                </a:solidFill>
              </a:rPr>
              <a:t> nilpotent </a:t>
            </a:r>
            <a:r>
              <a:rPr lang="pl-PL" dirty="0" err="1" smtClean="0">
                <a:solidFill>
                  <a:schemeClr val="tx1"/>
                </a:solidFill>
              </a:rPr>
              <a:t>braces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which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not </a:t>
            </a:r>
            <a:r>
              <a:rPr lang="pl-PL" dirty="0" err="1" smtClean="0">
                <a:solidFill>
                  <a:schemeClr val="tx1"/>
                </a:solidFill>
              </a:rPr>
              <a:t>left</a:t>
            </a:r>
            <a:r>
              <a:rPr lang="pl-PL" dirty="0" smtClean="0">
                <a:solidFill>
                  <a:schemeClr val="tx1"/>
                </a:solidFill>
              </a:rPr>
              <a:t> nilpotent.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00590"/>
            <a:ext cx="8496944" cy="569386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66FFCC"/>
            </a:solidFill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         LEFT NILPOTENT BRCES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Recall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i+1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= A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· </a:t>
            </a:r>
            <a:r>
              <a:rPr lang="pl-PL" b="1" dirty="0" err="1" smtClean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pl-PL" b="1" baseline="50000" dirty="0" err="1" smtClean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pl-PL" dirty="0" smtClean="0">
                <a:solidFill>
                  <a:schemeClr val="tx1"/>
                </a:solidFill>
              </a:rPr>
              <a:t> . </a:t>
            </a:r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pl-PL" b="1" baseline="50000" dirty="0" err="1" smtClean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pl-PL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for </a:t>
            </a:r>
            <a:r>
              <a:rPr lang="pl-PL" dirty="0" err="1" smtClean="0">
                <a:solidFill>
                  <a:schemeClr val="tx1"/>
                </a:solidFill>
              </a:rPr>
              <a:t>some</a:t>
            </a:r>
            <a:r>
              <a:rPr lang="pl-PL" dirty="0" smtClean="0">
                <a:solidFill>
                  <a:schemeClr val="tx1"/>
                </a:solidFill>
              </a:rPr>
              <a:t> i, </a:t>
            </a:r>
            <a:r>
              <a:rPr lang="pl-PL" dirty="0" err="1" smtClean="0">
                <a:solidFill>
                  <a:schemeClr val="tx1"/>
                </a:solidFill>
              </a:rPr>
              <a:t>then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b="1" dirty="0" err="1" smtClean="0">
                <a:solidFill>
                  <a:schemeClr val="tx1"/>
                </a:solidFill>
              </a:rPr>
              <a:t>left</a:t>
            </a:r>
            <a:r>
              <a:rPr lang="pl-PL" b="1" dirty="0" smtClean="0">
                <a:solidFill>
                  <a:schemeClr val="tx1"/>
                </a:solidFill>
              </a:rPr>
              <a:t> nilpotent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 err="1" smtClean="0">
                <a:solidFill>
                  <a:schemeClr val="tx1"/>
                </a:solidFill>
              </a:rPr>
              <a:t>Rump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have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shown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if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cardinality</a:t>
            </a:r>
            <a:r>
              <a:rPr lang="pl-PL" dirty="0" smtClean="0">
                <a:solidFill>
                  <a:schemeClr val="tx1"/>
                </a:solidFill>
              </a:rPr>
              <a:t> p</a:t>
            </a:r>
            <a:r>
              <a:rPr lang="pl-PL" b="1" baseline="50000" dirty="0" smtClean="0">
                <a:solidFill>
                  <a:schemeClr val="tx2"/>
                </a:solidFill>
                <a:latin typeface="Calibri" pitchFamily="34" charset="0"/>
              </a:rPr>
              <a:t>i </a:t>
            </a:r>
            <a:r>
              <a:rPr lang="pl-PL" dirty="0" smtClean="0">
                <a:solidFill>
                  <a:schemeClr val="tx1"/>
                </a:solidFill>
              </a:rPr>
              <a:t>  for </a:t>
            </a:r>
            <a:r>
              <a:rPr lang="pl-PL" dirty="0" err="1" smtClean="0">
                <a:solidFill>
                  <a:schemeClr val="tx1"/>
                </a:solidFill>
              </a:rPr>
              <a:t>some</a:t>
            </a:r>
            <a:r>
              <a:rPr lang="pl-PL" dirty="0" smtClean="0">
                <a:solidFill>
                  <a:schemeClr val="tx1"/>
                </a:solidFill>
              </a:rPr>
              <a:t> i and </a:t>
            </a:r>
            <a:r>
              <a:rPr lang="pl-PL" dirty="0" err="1" smtClean="0">
                <a:solidFill>
                  <a:schemeClr val="tx1"/>
                </a:solidFill>
              </a:rPr>
              <a:t>some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prime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number</a:t>
            </a:r>
            <a:r>
              <a:rPr lang="pl-PL" dirty="0" smtClean="0">
                <a:solidFill>
                  <a:schemeClr val="tx1"/>
                </a:solidFill>
              </a:rPr>
              <a:t> p </a:t>
            </a:r>
            <a:r>
              <a:rPr lang="pl-PL" dirty="0" err="1" smtClean="0">
                <a:solidFill>
                  <a:schemeClr val="tx1"/>
                </a:solidFill>
              </a:rPr>
              <a:t>then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left</a:t>
            </a:r>
            <a:r>
              <a:rPr lang="pl-PL" dirty="0" smtClean="0">
                <a:solidFill>
                  <a:schemeClr val="tx1"/>
                </a:solidFill>
              </a:rPr>
              <a:t> nilpotent </a:t>
            </a:r>
            <a:r>
              <a:rPr lang="pl-PL" dirty="0" err="1" smtClean="0">
                <a:solidFill>
                  <a:schemeClr val="tx1"/>
                </a:solidFill>
              </a:rPr>
              <a:t>brace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Theorem </a:t>
            </a:r>
            <a:r>
              <a:rPr lang="pl-PL" b="1" dirty="0" smtClean="0">
                <a:solidFill>
                  <a:schemeClr val="tx1"/>
                </a:solidFill>
              </a:rPr>
              <a:t> (A.S. 2015)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pl-PL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Let A be a finite left brace. Then the </a:t>
            </a:r>
            <a:r>
              <a:rPr lang="pl-PL" dirty="0" err="1" smtClean="0">
                <a:solidFill>
                  <a:schemeClr val="tx1"/>
                </a:solidFill>
              </a:rPr>
              <a:t>multiplicative</a:t>
            </a:r>
            <a:r>
              <a:rPr lang="en-US" dirty="0" smtClean="0">
                <a:solidFill>
                  <a:schemeClr val="tx1"/>
                </a:solidFill>
              </a:rPr>
              <a:t> group of A is nilpotent if and only if  </a:t>
            </a:r>
            <a:r>
              <a:rPr lang="pl-PL" b="1" dirty="0" err="1" smtClean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pl-PL" b="1" baseline="50000" dirty="0" err="1" smtClean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= 0</a:t>
            </a:r>
            <a:r>
              <a:rPr lang="en-US" dirty="0" smtClean="0">
                <a:solidFill>
                  <a:schemeClr val="tx1"/>
                </a:solidFill>
              </a:rPr>
              <a:t> for some </a:t>
            </a:r>
            <a:r>
              <a:rPr lang="pl-PL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Moreover, such a brace is the direct sum of braces whose </a:t>
            </a:r>
            <a:r>
              <a:rPr lang="en-US" dirty="0" err="1" smtClean="0">
                <a:solidFill>
                  <a:schemeClr val="tx1"/>
                </a:solidFill>
              </a:rPr>
              <a:t>cardinalites</a:t>
            </a:r>
            <a:r>
              <a:rPr lang="en-US" dirty="0" smtClean="0">
                <a:solidFill>
                  <a:schemeClr val="tx1"/>
                </a:solidFill>
              </a:rPr>
              <a:t> are powers of prime numbers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00590"/>
            <a:ext cx="8496944" cy="5693866"/>
          </a:xfrm>
          <a:prstGeom prst="rect">
            <a:avLst/>
          </a:prstGeom>
          <a:solidFill>
            <a:schemeClr val="bg1"/>
          </a:solidFill>
          <a:ln>
            <a:solidFill>
              <a:srgbClr val="66FFCC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                      RELATED RESULTS FOR RINGS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THEOREM (</a:t>
            </a:r>
            <a:r>
              <a:rPr lang="en-GB" dirty="0" err="1" smtClean="0">
                <a:solidFill>
                  <a:schemeClr val="tx1"/>
                </a:solidFill>
              </a:rPr>
              <a:t>Amberg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Dickenschied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Sysak</a:t>
            </a:r>
            <a:r>
              <a:rPr lang="en-GB" dirty="0" smtClean="0">
                <a:solidFill>
                  <a:schemeClr val="tx1"/>
                </a:solidFill>
              </a:rPr>
              <a:t> 1998)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The following assertions for the following Jacobson radical ring R are equivalent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1. R is nilpotent.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2.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 err="1" smtClean="0">
                <a:solidFill>
                  <a:schemeClr val="tx1"/>
                </a:solidFill>
              </a:rPr>
              <a:t>adjoint</a:t>
            </a:r>
            <a:r>
              <a:rPr lang="en-GB" dirty="0" smtClean="0">
                <a:solidFill>
                  <a:schemeClr val="tx1"/>
                </a:solidFill>
              </a:rPr>
              <a:t> group of R is nilpotent.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18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b="1" dirty="0" smtClean="0"/>
              <a:t>Potential algebras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1043608" y="1528331"/>
            <a:ext cx="7488832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We </a:t>
            </a:r>
            <a:r>
              <a:rPr lang="en-GB" dirty="0">
                <a:solidFill>
                  <a:srgbClr val="000000"/>
                </a:solidFill>
              </a:rPr>
              <a:t>consider the potential algebra </a:t>
            </a:r>
            <a:r>
              <a:rPr lang="en-GB" dirty="0" smtClean="0">
                <a:solidFill>
                  <a:srgbClr val="000000"/>
                </a:solidFill>
              </a:rPr>
              <a:t>A(F) </a:t>
            </a:r>
            <a:r>
              <a:rPr lang="en-GB" dirty="0">
                <a:solidFill>
                  <a:srgbClr val="000000"/>
                </a:solidFill>
              </a:rPr>
              <a:t>, given by two relations, which are partial derivatives of F, i.e. </a:t>
            </a:r>
            <a:r>
              <a:rPr lang="en-GB" dirty="0" smtClean="0">
                <a:solidFill>
                  <a:srgbClr val="000000"/>
                </a:solidFill>
              </a:rPr>
              <a:t>A(F) </a:t>
            </a:r>
            <a:r>
              <a:rPr lang="en-GB" dirty="0">
                <a:solidFill>
                  <a:srgbClr val="000000"/>
                </a:solidFill>
              </a:rPr>
              <a:t>is the factor of </a:t>
            </a:r>
            <a:r>
              <a:rPr lang="en-GB" dirty="0" err="1">
                <a:solidFill>
                  <a:srgbClr val="000000"/>
                </a:solidFill>
              </a:rPr>
              <a:t>K⟨x</a:t>
            </a:r>
            <a:r>
              <a:rPr lang="en-GB" dirty="0">
                <a:solidFill>
                  <a:srgbClr val="000000"/>
                </a:solidFill>
              </a:rPr>
              <a:t>, y⟩ by the ideal </a:t>
            </a:r>
            <a:r>
              <a:rPr lang="en-GB" dirty="0" smtClean="0">
                <a:solidFill>
                  <a:srgbClr val="000000"/>
                </a:solidFill>
              </a:rPr>
              <a:t>I(F) </a:t>
            </a:r>
            <a:r>
              <a:rPr lang="en-GB" dirty="0">
                <a:solidFill>
                  <a:srgbClr val="000000"/>
                </a:solidFill>
              </a:rPr>
              <a:t>generated by ∂</a:t>
            </a:r>
            <a:r>
              <a:rPr lang="en-GB" dirty="0" smtClean="0">
                <a:solidFill>
                  <a:srgbClr val="000000"/>
                </a:solidFill>
              </a:rPr>
              <a:t>F/∂</a:t>
            </a:r>
            <a:r>
              <a:rPr lang="en-GB" dirty="0">
                <a:solidFill>
                  <a:srgbClr val="000000"/>
                </a:solidFill>
              </a:rPr>
              <a:t>x and ∂</a:t>
            </a:r>
            <a:r>
              <a:rPr lang="en-GB" dirty="0" smtClean="0">
                <a:solidFill>
                  <a:srgbClr val="000000"/>
                </a:solidFill>
              </a:rPr>
              <a:t>F/∂</a:t>
            </a:r>
            <a:r>
              <a:rPr lang="en-GB" dirty="0">
                <a:solidFill>
                  <a:srgbClr val="000000"/>
                </a:solidFill>
              </a:rPr>
              <a:t>y , </a:t>
            </a:r>
            <a:r>
              <a:rPr lang="en-GB" dirty="0" smtClean="0">
                <a:solidFill>
                  <a:srgbClr val="000000"/>
                </a:solidFill>
              </a:rPr>
              <a:t>where for a monomial w: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∂</a:t>
            </a:r>
            <a:r>
              <a:rPr lang="en-GB" dirty="0">
                <a:solidFill>
                  <a:srgbClr val="000000"/>
                </a:solidFill>
              </a:rPr>
              <a:t>w </a:t>
            </a:r>
            <a:r>
              <a:rPr lang="en-GB" dirty="0" smtClean="0">
                <a:solidFill>
                  <a:srgbClr val="000000"/>
                </a:solidFill>
              </a:rPr>
              <a:t>/∂</a:t>
            </a:r>
            <a:r>
              <a:rPr lang="en-GB" dirty="0">
                <a:solidFill>
                  <a:srgbClr val="000000"/>
                </a:solidFill>
              </a:rPr>
              <a:t>x =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u if w = </a:t>
            </a:r>
            <a:r>
              <a:rPr lang="en-GB" dirty="0" err="1" smtClean="0">
                <a:solidFill>
                  <a:srgbClr val="000000"/>
                </a:solidFill>
              </a:rPr>
              <a:t>xu</a:t>
            </a:r>
            <a:r>
              <a:rPr lang="en-GB" dirty="0" smtClean="0">
                <a:solidFill>
                  <a:srgbClr val="000000"/>
                </a:solidFill>
              </a:rPr>
              <a:t>  and  </a:t>
            </a:r>
            <a:r>
              <a:rPr lang="en-GB" dirty="0">
                <a:solidFill>
                  <a:srgbClr val="000000"/>
                </a:solidFill>
              </a:rPr>
              <a:t>0 otherwise</a:t>
            </a:r>
            <a:r>
              <a:rPr lang="en-GB" dirty="0" smtClean="0">
                <a:solidFill>
                  <a:srgbClr val="000000"/>
                </a:solidFill>
              </a:rPr>
              <a:t>,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∂w/ </a:t>
            </a:r>
            <a:r>
              <a:rPr lang="en-GB" dirty="0">
                <a:solidFill>
                  <a:srgbClr val="000000"/>
                </a:solidFill>
              </a:rPr>
              <a:t>∂y =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u if w = </a:t>
            </a:r>
            <a:r>
              <a:rPr lang="en-GB" dirty="0" err="1" smtClean="0">
                <a:solidFill>
                  <a:srgbClr val="000000"/>
                </a:solidFill>
              </a:rPr>
              <a:t>yu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and  0 otherwise</a:t>
            </a:r>
            <a:r>
              <a:rPr lang="en-GB" dirty="0">
                <a:solidFill>
                  <a:srgbClr val="000000"/>
                </a:solidFill>
              </a:rPr>
              <a:t>. </a:t>
            </a:r>
            <a:endParaRPr lang="en-GB" dirty="0">
              <a:solidFill>
                <a:srgbClr val="000000"/>
              </a:solidFill>
            </a:endParaRPr>
          </a:p>
          <a:p>
            <a:endParaRPr lang="en-GB" sz="2400" dirty="0" smtClean="0">
              <a:solidFill>
                <a:srgbClr val="000000"/>
              </a:solidFill>
            </a:endParaRPr>
          </a:p>
          <a:p>
            <a:endParaRPr lang="en-GB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02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Engel Lie algebras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054850" cy="487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800" b="1" smtClean="0"/>
              <a:t>Theorems</a:t>
            </a:r>
          </a:p>
          <a:p>
            <a:pPr marL="0" indent="0">
              <a:buFontTx/>
              <a:buNone/>
            </a:pPr>
            <a:endParaRPr lang="en-GB" altLang="en-US" sz="2400" smtClean="0"/>
          </a:p>
          <a:p>
            <a:pPr marL="0" indent="0">
              <a:buFontTx/>
              <a:buNone/>
            </a:pPr>
            <a:r>
              <a:rPr lang="en-GB" altLang="en-US" sz="2400" smtClean="0"/>
              <a:t>1a. Every n-Engel Lie algebra over a field K of characteristic zero is nilpotent.</a:t>
            </a:r>
          </a:p>
          <a:p>
            <a:pPr marL="0" indent="0">
              <a:buFontTx/>
              <a:buNone/>
            </a:pPr>
            <a:endParaRPr lang="en-GB" altLang="en-US" sz="2400" smtClean="0"/>
          </a:p>
          <a:p>
            <a:pPr marL="0" indent="0">
              <a:buFontTx/>
              <a:buNone/>
            </a:pPr>
            <a:r>
              <a:rPr lang="en-GB" altLang="en-US" sz="2400" smtClean="0"/>
              <a:t>1b. An n-Engel Lie algebra over an arbitrary field is locally nilpotent.</a:t>
            </a:r>
          </a:p>
          <a:p>
            <a:pPr marL="0" indent="0">
              <a:buFontTx/>
              <a:buNone/>
            </a:pPr>
            <a:endParaRPr lang="en-GB" altLang="en-US" sz="2400" smtClean="0"/>
          </a:p>
          <a:p>
            <a:pPr marL="0" indent="0">
              <a:buFontTx/>
              <a:buNone/>
            </a:pPr>
            <a:r>
              <a:rPr lang="en-GB" altLang="en-US" sz="2400" smtClean="0"/>
              <a:t>2. Any torsion free n-Engel Lie ring is nilpotent.</a:t>
            </a:r>
          </a:p>
          <a:p>
            <a:pPr marL="0" indent="0" algn="r">
              <a:buFontTx/>
              <a:buNone/>
            </a:pPr>
            <a:endParaRPr lang="en-GB" altLang="en-US" sz="2400" smtClean="0"/>
          </a:p>
          <a:p>
            <a:pPr marL="0" indent="0" algn="r">
              <a:buFontTx/>
              <a:buNone/>
            </a:pPr>
            <a:r>
              <a:rPr lang="en-GB" altLang="en-US" sz="2400" smtClean="0"/>
              <a:t>E. I. Zelmanov.</a:t>
            </a:r>
          </a:p>
        </p:txBody>
      </p:sp>
    </p:spTree>
    <p:extLst>
      <p:ext uri="{BB962C8B-B14F-4D97-AF65-F5344CB8AC3E}">
        <p14:creationId xmlns:p14="http://schemas.microsoft.com/office/powerpoint/2010/main" val="192297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03648" y="1340769"/>
            <a:ext cx="6768752" cy="224676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In </a:t>
            </a:r>
            <a:r>
              <a:rPr lang="pl-PL" dirty="0" smtClean="0">
                <a:solidFill>
                  <a:schemeClr val="tx2"/>
                </a:solidFill>
              </a:rPr>
              <a:t>2015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Angiono, Galindo and Vendramin</a:t>
            </a:r>
          </a:p>
          <a:p>
            <a:endParaRPr lang="pl-PL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provided Lie-theoretical analogs of braces</a:t>
            </a:r>
            <a:r>
              <a:rPr lang="pl-PL" dirty="0" smtClean="0">
                <a:solidFill>
                  <a:schemeClr val="tx2"/>
                </a:solidFill>
              </a:rPr>
              <a:t>, </a:t>
            </a:r>
          </a:p>
          <a:p>
            <a:endParaRPr lang="pl-PL" dirty="0" smtClean="0">
              <a:solidFill>
                <a:schemeClr val="tx2"/>
              </a:solidFill>
            </a:endParaRPr>
          </a:p>
          <a:p>
            <a:r>
              <a:rPr lang="pl-PL" dirty="0" smtClean="0">
                <a:solidFill>
                  <a:schemeClr val="tx2"/>
                </a:solidFill>
              </a:rPr>
              <a:t>and </a:t>
            </a:r>
            <a:r>
              <a:rPr lang="pl-PL" dirty="0" err="1" smtClean="0">
                <a:solidFill>
                  <a:schemeClr val="tx2"/>
                </a:solidFill>
              </a:rPr>
              <a:t>introduced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b="1" dirty="0" err="1" smtClean="0">
                <a:solidFill>
                  <a:schemeClr val="tx2"/>
                </a:solidFill>
              </a:rPr>
              <a:t>Hopf-Braces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673339" y="5138028"/>
            <a:ext cx="3727239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  </a:t>
            </a:r>
            <a:r>
              <a:rPr lang="pl-PL" dirty="0" err="1" smtClean="0">
                <a:solidFill>
                  <a:schemeClr val="tx1"/>
                </a:solidFill>
              </a:rPr>
              <a:t>Thank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you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very</a:t>
            </a:r>
            <a:r>
              <a:rPr lang="pl-PL" dirty="0" smtClean="0">
                <a:solidFill>
                  <a:schemeClr val="tx1"/>
                </a:solidFill>
              </a:rPr>
              <a:t> much!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411760" y="1124744"/>
            <a:ext cx="6355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           </a:t>
            </a:r>
            <a:r>
              <a:rPr lang="pl-PL" b="1" dirty="0" smtClean="0">
                <a:solidFill>
                  <a:schemeClr val="tx1"/>
                </a:solidFill>
              </a:rPr>
              <a:t>THANK YOU!                               </a:t>
            </a:r>
            <a:endParaRPr lang="pl-PL" b="1" dirty="0"/>
          </a:p>
        </p:txBody>
      </p:sp>
      <p:pic>
        <p:nvPicPr>
          <p:cNvPr id="6" name="Obraz 5" descr="niezapominaj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6264696" cy="45878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143000"/>
          </a:xfrm>
          <a:solidFill>
            <a:srgbClr val="FFFFCC"/>
          </a:solidFill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189856" y="1484784"/>
            <a:ext cx="7126560" cy="483209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Let </a:t>
            </a:r>
            <a:r>
              <a:rPr lang="en-GB" b="1" dirty="0" smtClean="0">
                <a:solidFill>
                  <a:srgbClr val="000000"/>
                </a:solidFill>
              </a:rPr>
              <a:t>F=</a:t>
            </a:r>
            <a:r>
              <a:rPr lang="en-GB" b="1" dirty="0" err="1" smtClean="0">
                <a:solidFill>
                  <a:srgbClr val="000000"/>
                </a:solidFill>
              </a:rPr>
              <a:t>xxy+xyx+yxx</a:t>
            </a:r>
            <a:r>
              <a:rPr lang="en-GB" dirty="0" smtClean="0">
                <a:solidFill>
                  <a:srgbClr val="000000"/>
                </a:solidFill>
              </a:rPr>
              <a:t> be our </a:t>
            </a:r>
            <a:r>
              <a:rPr lang="en-GB" dirty="0" err="1" smtClean="0">
                <a:solidFill>
                  <a:srgbClr val="000000"/>
                </a:solidFill>
              </a:rPr>
              <a:t>superpotential</a:t>
            </a:r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Then 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∂F/</a:t>
            </a:r>
            <a:r>
              <a:rPr lang="en-GB" b="1" dirty="0">
                <a:solidFill>
                  <a:srgbClr val="000000"/>
                </a:solidFill>
              </a:rPr>
              <a:t>∂x </a:t>
            </a:r>
            <a:r>
              <a:rPr lang="en-GB" b="1" dirty="0" smtClean="0">
                <a:solidFill>
                  <a:srgbClr val="000000"/>
                </a:solidFill>
              </a:rPr>
              <a:t>=</a:t>
            </a:r>
            <a:r>
              <a:rPr lang="en-GB" b="1" dirty="0" err="1" smtClean="0">
                <a:solidFill>
                  <a:srgbClr val="000000"/>
                </a:solidFill>
              </a:rPr>
              <a:t>xy+yx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and 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r>
              <a:rPr lang="en-GB" b="1" dirty="0">
                <a:solidFill>
                  <a:srgbClr val="000000"/>
                </a:solidFill>
              </a:rPr>
              <a:t>∂F/</a:t>
            </a:r>
            <a:r>
              <a:rPr lang="en-GB" b="1" dirty="0" smtClean="0">
                <a:solidFill>
                  <a:srgbClr val="000000"/>
                </a:solidFill>
              </a:rPr>
              <a:t>∂y </a:t>
            </a:r>
            <a:r>
              <a:rPr lang="en-GB" b="1" dirty="0">
                <a:solidFill>
                  <a:srgbClr val="000000"/>
                </a:solidFill>
              </a:rPr>
              <a:t>=</a:t>
            </a:r>
            <a:r>
              <a:rPr lang="en-GB" b="1" dirty="0" smtClean="0">
                <a:solidFill>
                  <a:srgbClr val="000000"/>
                </a:solidFill>
              </a:rPr>
              <a:t>xx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Then the potential algebra </a:t>
            </a:r>
            <a:r>
              <a:rPr lang="en-GB" b="1" dirty="0" smtClean="0">
                <a:solidFill>
                  <a:srgbClr val="000000"/>
                </a:solidFill>
              </a:rPr>
              <a:t>A(F)=K&lt;</a:t>
            </a:r>
            <a:r>
              <a:rPr lang="en-GB" b="1" dirty="0" err="1" smtClean="0">
                <a:solidFill>
                  <a:srgbClr val="000000"/>
                </a:solidFill>
              </a:rPr>
              <a:t>x,y</a:t>
            </a:r>
            <a:r>
              <a:rPr lang="en-GB" b="1" dirty="0" smtClean="0">
                <a:solidFill>
                  <a:srgbClr val="000000"/>
                </a:solidFill>
              </a:rPr>
              <a:t>&gt;/I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Where I is the ideal generated </a:t>
            </a:r>
            <a:r>
              <a:rPr lang="en-GB" b="1" dirty="0" smtClean="0">
                <a:solidFill>
                  <a:srgbClr val="000000"/>
                </a:solidFill>
              </a:rPr>
              <a:t>by </a:t>
            </a:r>
            <a:r>
              <a:rPr lang="en-GB" b="1" dirty="0" err="1" smtClean="0">
                <a:solidFill>
                  <a:srgbClr val="000000"/>
                </a:solidFill>
              </a:rPr>
              <a:t>xy+yx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and </a:t>
            </a:r>
            <a:r>
              <a:rPr lang="en-GB" b="1" dirty="0" smtClean="0">
                <a:solidFill>
                  <a:srgbClr val="000000"/>
                </a:solidFill>
              </a:rPr>
              <a:t>xx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  <a:p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396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1114866"/>
            <a:ext cx="6840760" cy="495520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GB" sz="3200" b="1" i="1" dirty="0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To understand the </a:t>
            </a:r>
            <a:r>
              <a:rPr lang="en-GB" sz="3200" b="1" i="1" dirty="0" err="1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birational</a:t>
            </a:r>
            <a:r>
              <a:rPr lang="en-GB" sz="3200" b="1" i="1" dirty="0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 geometry of algebraic varieties via the minimal model program, it is necessary to understand the geometry of certain </a:t>
            </a:r>
            <a:r>
              <a:rPr lang="en-GB" sz="3200" b="1" i="1" dirty="0" err="1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codimension</a:t>
            </a:r>
            <a:r>
              <a:rPr lang="en-GB" sz="3200" b="1" i="1" dirty="0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 two </a:t>
            </a:r>
            <a:r>
              <a:rPr lang="en-GB" sz="3200" b="1" i="1" dirty="0" smtClean="0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modifications </a:t>
            </a:r>
            <a:r>
              <a:rPr lang="en-GB" sz="3200" b="1" i="1" dirty="0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known as flips and </a:t>
            </a:r>
            <a:r>
              <a:rPr lang="en-GB" sz="3200" b="1" i="1" dirty="0" smtClean="0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flops… </a:t>
            </a:r>
            <a:r>
              <a:rPr lang="en-GB" sz="3200" b="1" i="1" dirty="0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A central problem is to classify flips and flops in a satisfying manner, and to construct appropriate invariants</a:t>
            </a:r>
            <a:r>
              <a:rPr lang="en-GB" sz="3200" b="1" i="1" dirty="0" smtClean="0">
                <a:solidFill>
                  <a:srgbClr val="000000"/>
                </a:solidFill>
                <a:latin typeface="+mj-lt"/>
                <a:cs typeface="Vijaya" panose="020B0604020202020204" pitchFamily="34" charset="0"/>
              </a:rPr>
              <a:t>.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</a:t>
            </a:r>
            <a:r>
              <a:rPr lang="en-GB" dirty="0" smtClean="0">
                <a:solidFill>
                  <a:srgbClr val="000000"/>
                </a:solidFill>
              </a:rPr>
              <a:t>Donovan, </a:t>
            </a:r>
            <a:r>
              <a:rPr lang="en-GB" dirty="0" err="1" smtClean="0">
                <a:solidFill>
                  <a:srgbClr val="000000"/>
                </a:solidFill>
              </a:rPr>
              <a:t>Wemyss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2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04664"/>
            <a:ext cx="7416824" cy="594008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GB" b="1" dirty="0"/>
              <a:t> </a:t>
            </a:r>
            <a:r>
              <a:rPr lang="en-GB" sz="3200" b="1" i="1" dirty="0" smtClean="0">
                <a:solidFill>
                  <a:srgbClr val="000000"/>
                </a:solidFill>
              </a:rPr>
              <a:t>We </a:t>
            </a:r>
            <a:r>
              <a:rPr lang="en-GB" sz="3200" b="1" i="1" dirty="0">
                <a:solidFill>
                  <a:srgbClr val="000000"/>
                </a:solidFill>
              </a:rPr>
              <a:t>associate a new invariant to every flipping or flopping curve in a 3-dimensional </a:t>
            </a:r>
            <a:r>
              <a:rPr lang="en-GB" sz="3200" b="1" i="1" dirty="0" smtClean="0">
                <a:solidFill>
                  <a:srgbClr val="000000"/>
                </a:solidFill>
              </a:rPr>
              <a:t>algebraic variety, </a:t>
            </a:r>
            <a:r>
              <a:rPr lang="en-GB" sz="3200" b="1" i="1" dirty="0">
                <a:solidFill>
                  <a:srgbClr val="000000"/>
                </a:solidFill>
              </a:rPr>
              <a:t>using noncommutative deformation theory. This generalises and unifies the classical invariants into one new object, the noncommutative deformation algebra </a:t>
            </a:r>
            <a:r>
              <a:rPr lang="en-GB" sz="3200" b="1" i="1" dirty="0" err="1">
                <a:solidFill>
                  <a:srgbClr val="000000"/>
                </a:solidFill>
              </a:rPr>
              <a:t>Acon</a:t>
            </a:r>
            <a:r>
              <a:rPr lang="en-GB" sz="3200" b="1" i="1" dirty="0">
                <a:solidFill>
                  <a:srgbClr val="000000"/>
                </a:solidFill>
              </a:rPr>
              <a:t> associated to the curve. </a:t>
            </a:r>
            <a:r>
              <a:rPr lang="en-GB" sz="3200" b="1" i="1" dirty="0" smtClean="0">
                <a:solidFill>
                  <a:srgbClr val="000000"/>
                </a:solidFill>
              </a:rPr>
              <a:t>It </a:t>
            </a:r>
            <a:r>
              <a:rPr lang="en-GB" sz="3200" b="1" i="1" dirty="0">
                <a:solidFill>
                  <a:srgbClr val="000000"/>
                </a:solidFill>
              </a:rPr>
              <a:t>recovers classical invariants in natural ways. Moreover, unlike these classical invariants, </a:t>
            </a:r>
            <a:r>
              <a:rPr lang="en-GB" sz="3200" b="1" i="1" dirty="0" err="1">
                <a:solidFill>
                  <a:srgbClr val="000000"/>
                </a:solidFill>
              </a:rPr>
              <a:t>Acon</a:t>
            </a:r>
            <a:r>
              <a:rPr lang="en-GB" sz="3200" b="1" i="1" dirty="0">
                <a:solidFill>
                  <a:srgbClr val="000000"/>
                </a:solidFill>
              </a:rPr>
              <a:t> is an </a:t>
            </a:r>
            <a:r>
              <a:rPr lang="en-GB" sz="3200" b="1" i="1" dirty="0" smtClean="0">
                <a:solidFill>
                  <a:srgbClr val="000000"/>
                </a:solidFill>
              </a:rPr>
              <a:t>algebra.</a:t>
            </a:r>
          </a:p>
          <a:p>
            <a:r>
              <a:rPr lang="en-GB" b="1" i="1" dirty="0">
                <a:solidFill>
                  <a:srgbClr val="000000"/>
                </a:solidFill>
              </a:rPr>
              <a:t> </a:t>
            </a:r>
            <a:r>
              <a:rPr lang="en-GB" b="1" i="1" dirty="0" smtClean="0">
                <a:solidFill>
                  <a:srgbClr val="000000"/>
                </a:solidFill>
              </a:rPr>
              <a:t>                                  </a:t>
            </a:r>
            <a:r>
              <a:rPr lang="en-GB" b="1" dirty="0" smtClean="0">
                <a:solidFill>
                  <a:srgbClr val="000000"/>
                </a:solidFill>
              </a:rPr>
              <a:t>Donovan, </a:t>
            </a:r>
            <a:r>
              <a:rPr lang="en-GB" b="1" dirty="0" err="1" smtClean="0">
                <a:solidFill>
                  <a:srgbClr val="000000"/>
                </a:solidFill>
              </a:rPr>
              <a:t>Wemyss</a:t>
            </a:r>
            <a:endParaRPr lang="en-GB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429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8429</TotalTime>
  <Words>3200</Words>
  <Application>Microsoft Office PowerPoint</Application>
  <PresentationFormat>On-screen Show (4:3)</PresentationFormat>
  <Paragraphs>444</Paragraphs>
  <Slides>62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5" baseType="lpstr">
      <vt:lpstr>Arial</vt:lpstr>
      <vt:lpstr>Calibri</vt:lpstr>
      <vt:lpstr>CMBX10</vt:lpstr>
      <vt:lpstr>CMMI10</vt:lpstr>
      <vt:lpstr>CMR10</vt:lpstr>
      <vt:lpstr>CMTI10</vt:lpstr>
      <vt:lpstr>Times New Roman</vt:lpstr>
      <vt:lpstr>Vijaya</vt:lpstr>
      <vt:lpstr>Wingdings</vt:lpstr>
      <vt:lpstr>Motyw pakietu Office</vt:lpstr>
      <vt:lpstr>4_Motyw pakietu Office</vt:lpstr>
      <vt:lpstr>1_Motyw pakietu Office</vt:lpstr>
      <vt:lpstr>Równanie</vt:lpstr>
      <vt:lpstr>PowerPoint Presentation</vt:lpstr>
      <vt:lpstr>Agata Smoktunowicz.</vt:lpstr>
      <vt:lpstr>Outline</vt:lpstr>
      <vt:lpstr>Motivation</vt:lpstr>
      <vt:lpstr>Acons and potential algebras</vt:lpstr>
      <vt:lpstr>Potential algebras</vt:lpstr>
      <vt:lpstr>Example</vt:lpstr>
      <vt:lpstr>PowerPoint Presentation</vt:lpstr>
      <vt:lpstr>PowerPoint Presentation</vt:lpstr>
      <vt:lpstr>Acons are potential algebras</vt:lpstr>
      <vt:lpstr>Questions of Wemyss</vt:lpstr>
      <vt:lpstr>Some new results on Acons</vt:lpstr>
      <vt:lpstr>Minimal degree of an Acon</vt:lpstr>
      <vt:lpstr>Some results on derivations and nil rings</vt:lpstr>
      <vt:lpstr>Connections with differential polynomial rings</vt:lpstr>
      <vt:lpstr>Nil algebra-every element   to some power  is zero. </vt:lpstr>
      <vt:lpstr>The Jacobson radical </vt:lpstr>
      <vt:lpstr>Amitsur’s result 1956</vt:lpstr>
      <vt:lpstr>  Possible generalizations </vt:lpstr>
      <vt:lpstr>Amitsur’s result 1956</vt:lpstr>
      <vt:lpstr>Bedi and Ram’s result (1980)</vt:lpstr>
      <vt:lpstr>The Ferrero, Kishimoto, Motoose  result (1983)</vt:lpstr>
      <vt:lpstr>The Ferrero, Kishimoto, Motoose  result (1983)</vt:lpstr>
      <vt:lpstr>I is nil if </vt:lpstr>
      <vt:lpstr>Counterexample will appear now…</vt:lpstr>
      <vt:lpstr> A counterexample</vt:lpstr>
      <vt:lpstr> A counterexample</vt:lpstr>
      <vt:lpstr> Does it hold for algebras over other fields?</vt:lpstr>
      <vt:lpstr>Matrix theory question   </vt:lpstr>
      <vt:lpstr>Some questions and related results </vt:lpstr>
      <vt:lpstr>Answer to Shestakov’s question</vt:lpstr>
      <vt:lpstr>Two slides on   Tensor products and some   questions on Hopf algebras</vt:lpstr>
      <vt:lpstr>Tensor product  </vt:lpstr>
      <vt:lpstr>Open Question  </vt:lpstr>
      <vt:lpstr>I. Braces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Engel Lie algebras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Agata Smoktunowicz</dc:title>
  <dc:creator>Ciaba</dc:creator>
  <cp:lastModifiedBy>Agata</cp:lastModifiedBy>
  <cp:revision>1650</cp:revision>
  <dcterms:created xsi:type="dcterms:W3CDTF">2006-04-14T16:14:55Z</dcterms:created>
  <dcterms:modified xsi:type="dcterms:W3CDTF">2016-07-31T19:41:47Z</dcterms:modified>
</cp:coreProperties>
</file>