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332" r:id="rId6"/>
    <p:sldId id="333" r:id="rId7"/>
    <p:sldId id="334" r:id="rId8"/>
    <p:sldId id="335" r:id="rId9"/>
    <p:sldId id="336" r:id="rId10"/>
    <p:sldId id="337" r:id="rId11"/>
    <p:sldId id="338" r:id="rId12"/>
    <p:sldId id="339" r:id="rId13"/>
    <p:sldId id="260" r:id="rId14"/>
    <p:sldId id="340" r:id="rId15"/>
    <p:sldId id="342" r:id="rId16"/>
    <p:sldId id="343" r:id="rId17"/>
    <p:sldId id="344" r:id="rId18"/>
    <p:sldId id="347" r:id="rId19"/>
    <p:sldId id="348" r:id="rId20"/>
    <p:sldId id="349" r:id="rId21"/>
    <p:sldId id="261" r:id="rId22"/>
    <p:sldId id="263" r:id="rId23"/>
    <p:sldId id="262" r:id="rId24"/>
    <p:sldId id="264" r:id="rId25"/>
    <p:sldId id="265" r:id="rId26"/>
    <p:sldId id="353" r:id="rId27"/>
    <p:sldId id="354" r:id="rId28"/>
    <p:sldId id="275" r:id="rId29"/>
    <p:sldId id="277" r:id="rId30"/>
    <p:sldId id="278" r:id="rId31"/>
    <p:sldId id="279" r:id="rId32"/>
    <p:sldId id="283" r:id="rId33"/>
    <p:sldId id="280" r:id="rId34"/>
    <p:sldId id="284" r:id="rId35"/>
    <p:sldId id="281" r:id="rId36"/>
    <p:sldId id="286" r:id="rId37"/>
    <p:sldId id="288" r:id="rId38"/>
    <p:sldId id="287" r:id="rId39"/>
    <p:sldId id="289" r:id="rId40"/>
    <p:sldId id="290" r:id="rId41"/>
    <p:sldId id="291" r:id="rId42"/>
    <p:sldId id="293" r:id="rId43"/>
    <p:sldId id="292" r:id="rId44"/>
    <p:sldId id="303" r:id="rId45"/>
    <p:sldId id="305" r:id="rId46"/>
    <p:sldId id="294" r:id="rId47"/>
    <p:sldId id="295" r:id="rId48"/>
    <p:sldId id="296" r:id="rId49"/>
    <p:sldId id="302" r:id="rId50"/>
    <p:sldId id="297" r:id="rId51"/>
    <p:sldId id="298" r:id="rId52"/>
    <p:sldId id="299" r:id="rId53"/>
    <p:sldId id="300" r:id="rId54"/>
    <p:sldId id="301" r:id="rId55"/>
    <p:sldId id="306" r:id="rId56"/>
    <p:sldId id="317" r:id="rId57"/>
    <p:sldId id="352" r:id="rId58"/>
    <p:sldId id="319" r:id="rId59"/>
    <p:sldId id="324" r:id="rId60"/>
    <p:sldId id="325" r:id="rId61"/>
    <p:sldId id="322" r:id="rId62"/>
    <p:sldId id="308" r:id="rId63"/>
    <p:sldId id="309" r:id="rId64"/>
    <p:sldId id="310" r:id="rId65"/>
    <p:sldId id="311" r:id="rId66"/>
    <p:sldId id="314" r:id="rId67"/>
    <p:sldId id="327" r:id="rId68"/>
    <p:sldId id="330" r:id="rId69"/>
    <p:sldId id="326" r:id="rId70"/>
    <p:sldId id="328" r:id="rId71"/>
    <p:sldId id="316" r:id="rId72"/>
    <p:sldId id="331" r:id="rId73"/>
    <p:sldId id="350" r:id="rId74"/>
    <p:sldId id="351" r:id="rId75"/>
  </p:sldIdLst>
  <p:sldSz cx="9144000" cy="6858000" type="screen4x3"/>
  <p:notesSz cx="7315200" cy="9601200"/>
  <p:defaultTextStyle>
    <a:defPPr>
      <a:defRPr lang="es-A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74" d="100"/>
          <a:sy n="74" d="100"/>
        </p:scale>
        <p:origin x="121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pPr>
              <a:defRPr/>
            </a:pPr>
            <a:fld id="{F9ECDFE6-051E-4396-980E-0586577AB069}" type="datetimeFigureOut">
              <a:rPr lang="es-AR"/>
              <a:pPr>
                <a:defRPr/>
              </a:pPr>
              <a:t>24/04/2017</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46D298D4-E68E-4070-B99E-DFDCD30B66D3}" type="slidenum">
              <a:rPr lang="es-AR"/>
              <a:pPr>
                <a:defRPr/>
              </a:pPr>
              <a:t>‹Nº›</a:t>
            </a:fld>
            <a:endParaRPr lang="es-AR"/>
          </a:p>
        </p:txBody>
      </p:sp>
    </p:spTree>
    <p:extLst>
      <p:ext uri="{BB962C8B-B14F-4D97-AF65-F5344CB8AC3E}">
        <p14:creationId xmlns:p14="http://schemas.microsoft.com/office/powerpoint/2010/main" val="345630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3D601979-4E5E-432A-BF42-7DDE2DD9DA49}" type="datetimeFigureOut">
              <a:rPr lang="es-AR"/>
              <a:pPr>
                <a:defRPr/>
              </a:pPr>
              <a:t>24/04/2017</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75347457-8FD9-4B65-85BF-ADBEF182C9B8}" type="slidenum">
              <a:rPr lang="es-AR"/>
              <a:pPr>
                <a:defRPr/>
              </a:pPr>
              <a:t>‹Nº›</a:t>
            </a:fld>
            <a:endParaRPr lang="es-AR"/>
          </a:p>
        </p:txBody>
      </p:sp>
    </p:spTree>
    <p:extLst>
      <p:ext uri="{BB962C8B-B14F-4D97-AF65-F5344CB8AC3E}">
        <p14:creationId xmlns:p14="http://schemas.microsoft.com/office/powerpoint/2010/main" val="246624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C8AFF7B0-79A8-4E6E-BEB6-704C511511D3}" type="datetimeFigureOut">
              <a:rPr lang="es-AR"/>
              <a:pPr>
                <a:defRPr/>
              </a:pPr>
              <a:t>24/04/2017</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1F111644-58F1-427D-B50C-43863863CCE9}" type="slidenum">
              <a:rPr lang="es-AR"/>
              <a:pPr>
                <a:defRPr/>
              </a:pPr>
              <a:t>‹Nº›</a:t>
            </a:fld>
            <a:endParaRPr lang="es-AR"/>
          </a:p>
        </p:txBody>
      </p:sp>
    </p:spTree>
    <p:extLst>
      <p:ext uri="{BB962C8B-B14F-4D97-AF65-F5344CB8AC3E}">
        <p14:creationId xmlns:p14="http://schemas.microsoft.com/office/powerpoint/2010/main" val="1185709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12C59660-EFC7-47F0-B899-719EC7ED0EAA}" type="datetimeFigureOut">
              <a:rPr lang="es-AR"/>
              <a:pPr>
                <a:defRPr/>
              </a:pPr>
              <a:t>24/04/2017</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068D4011-FA0A-4FFE-BCF0-C2C083AC77AD}" type="slidenum">
              <a:rPr lang="es-AR"/>
              <a:pPr>
                <a:defRPr/>
              </a:pPr>
              <a:t>‹Nº›</a:t>
            </a:fld>
            <a:endParaRPr lang="es-AR"/>
          </a:p>
        </p:txBody>
      </p:sp>
    </p:spTree>
    <p:extLst>
      <p:ext uri="{BB962C8B-B14F-4D97-AF65-F5344CB8AC3E}">
        <p14:creationId xmlns:p14="http://schemas.microsoft.com/office/powerpoint/2010/main" val="30210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DB82EDE-28B6-4DBB-9C12-28193D6F68A3}" type="datetimeFigureOut">
              <a:rPr lang="es-AR"/>
              <a:pPr>
                <a:defRPr/>
              </a:pPr>
              <a:t>24/04/2017</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34F10C54-EFF0-48BA-83E0-605E019AF295}" type="slidenum">
              <a:rPr lang="es-AR"/>
              <a:pPr>
                <a:defRPr/>
              </a:pPr>
              <a:t>‹Nº›</a:t>
            </a:fld>
            <a:endParaRPr lang="es-AR"/>
          </a:p>
        </p:txBody>
      </p:sp>
    </p:spTree>
    <p:extLst>
      <p:ext uri="{BB962C8B-B14F-4D97-AF65-F5344CB8AC3E}">
        <p14:creationId xmlns:p14="http://schemas.microsoft.com/office/powerpoint/2010/main" val="205262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3 Marcador de fecha"/>
          <p:cNvSpPr>
            <a:spLocks noGrp="1"/>
          </p:cNvSpPr>
          <p:nvPr>
            <p:ph type="dt" sz="half" idx="10"/>
          </p:nvPr>
        </p:nvSpPr>
        <p:spPr/>
        <p:txBody>
          <a:bodyPr/>
          <a:lstStyle>
            <a:lvl1pPr>
              <a:defRPr/>
            </a:lvl1pPr>
          </a:lstStyle>
          <a:p>
            <a:pPr>
              <a:defRPr/>
            </a:pPr>
            <a:fld id="{7CCB8F64-22E1-43B3-9AB0-AA37E93F8490}" type="datetimeFigureOut">
              <a:rPr lang="es-AR"/>
              <a:pPr>
                <a:defRPr/>
              </a:pPr>
              <a:t>24/04/2017</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9CC84D1D-7D36-4803-A98B-CF86E519E0B3}" type="slidenum">
              <a:rPr lang="es-AR"/>
              <a:pPr>
                <a:defRPr/>
              </a:pPr>
              <a:t>‹Nº›</a:t>
            </a:fld>
            <a:endParaRPr lang="es-AR"/>
          </a:p>
        </p:txBody>
      </p:sp>
    </p:spTree>
    <p:extLst>
      <p:ext uri="{BB962C8B-B14F-4D97-AF65-F5344CB8AC3E}">
        <p14:creationId xmlns:p14="http://schemas.microsoft.com/office/powerpoint/2010/main" val="137681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3 Marcador de fecha"/>
          <p:cNvSpPr>
            <a:spLocks noGrp="1"/>
          </p:cNvSpPr>
          <p:nvPr>
            <p:ph type="dt" sz="half" idx="10"/>
          </p:nvPr>
        </p:nvSpPr>
        <p:spPr/>
        <p:txBody>
          <a:bodyPr/>
          <a:lstStyle>
            <a:lvl1pPr>
              <a:defRPr/>
            </a:lvl1pPr>
          </a:lstStyle>
          <a:p>
            <a:pPr>
              <a:defRPr/>
            </a:pPr>
            <a:fld id="{0A00C78D-43F9-4E1B-9557-705BCAA7D722}" type="datetimeFigureOut">
              <a:rPr lang="es-AR"/>
              <a:pPr>
                <a:defRPr/>
              </a:pPr>
              <a:t>24/04/2017</a:t>
            </a:fld>
            <a:endParaRPr lang="es-AR"/>
          </a:p>
        </p:txBody>
      </p:sp>
      <p:sp>
        <p:nvSpPr>
          <p:cNvPr id="8" name="4 Marcador de pie de página"/>
          <p:cNvSpPr>
            <a:spLocks noGrp="1"/>
          </p:cNvSpPr>
          <p:nvPr>
            <p:ph type="ftr" sz="quarter" idx="11"/>
          </p:nvPr>
        </p:nvSpPr>
        <p:spPr/>
        <p:txBody>
          <a:bodyPr/>
          <a:lstStyle>
            <a:lvl1pPr>
              <a:defRPr/>
            </a:lvl1pPr>
          </a:lstStyle>
          <a:p>
            <a:pPr>
              <a:defRPr/>
            </a:pPr>
            <a:endParaRPr lang="es-AR"/>
          </a:p>
        </p:txBody>
      </p:sp>
      <p:sp>
        <p:nvSpPr>
          <p:cNvPr id="9" name="5 Marcador de número de diapositiva"/>
          <p:cNvSpPr>
            <a:spLocks noGrp="1"/>
          </p:cNvSpPr>
          <p:nvPr>
            <p:ph type="sldNum" sz="quarter" idx="12"/>
          </p:nvPr>
        </p:nvSpPr>
        <p:spPr/>
        <p:txBody>
          <a:bodyPr/>
          <a:lstStyle>
            <a:lvl1pPr>
              <a:defRPr/>
            </a:lvl1pPr>
          </a:lstStyle>
          <a:p>
            <a:pPr>
              <a:defRPr/>
            </a:pPr>
            <a:fld id="{A9FF5878-E264-454A-9883-11E05036799B}" type="slidenum">
              <a:rPr lang="es-AR"/>
              <a:pPr>
                <a:defRPr/>
              </a:pPr>
              <a:t>‹Nº›</a:t>
            </a:fld>
            <a:endParaRPr lang="es-AR"/>
          </a:p>
        </p:txBody>
      </p:sp>
    </p:spTree>
    <p:extLst>
      <p:ext uri="{BB962C8B-B14F-4D97-AF65-F5344CB8AC3E}">
        <p14:creationId xmlns:p14="http://schemas.microsoft.com/office/powerpoint/2010/main" val="93749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fecha"/>
          <p:cNvSpPr>
            <a:spLocks noGrp="1"/>
          </p:cNvSpPr>
          <p:nvPr>
            <p:ph type="dt" sz="half" idx="10"/>
          </p:nvPr>
        </p:nvSpPr>
        <p:spPr/>
        <p:txBody>
          <a:bodyPr/>
          <a:lstStyle>
            <a:lvl1pPr>
              <a:defRPr/>
            </a:lvl1pPr>
          </a:lstStyle>
          <a:p>
            <a:pPr>
              <a:defRPr/>
            </a:pPr>
            <a:fld id="{7DDDCA05-7B34-47B2-924E-D5096BC5E177}" type="datetimeFigureOut">
              <a:rPr lang="es-AR"/>
              <a:pPr>
                <a:defRPr/>
              </a:pPr>
              <a:t>24/04/2017</a:t>
            </a:fld>
            <a:endParaRPr lang="es-AR"/>
          </a:p>
        </p:txBody>
      </p:sp>
      <p:sp>
        <p:nvSpPr>
          <p:cNvPr id="4" name="4 Marcador de pie de página"/>
          <p:cNvSpPr>
            <a:spLocks noGrp="1"/>
          </p:cNvSpPr>
          <p:nvPr>
            <p:ph type="ftr" sz="quarter" idx="11"/>
          </p:nvPr>
        </p:nvSpPr>
        <p:spPr/>
        <p:txBody>
          <a:bodyPr/>
          <a:lstStyle>
            <a:lvl1pPr>
              <a:defRPr/>
            </a:lvl1pPr>
          </a:lstStyle>
          <a:p>
            <a:pPr>
              <a:defRPr/>
            </a:pPr>
            <a:endParaRPr lang="es-AR"/>
          </a:p>
        </p:txBody>
      </p:sp>
      <p:sp>
        <p:nvSpPr>
          <p:cNvPr id="5" name="5 Marcador de número de diapositiva"/>
          <p:cNvSpPr>
            <a:spLocks noGrp="1"/>
          </p:cNvSpPr>
          <p:nvPr>
            <p:ph type="sldNum" sz="quarter" idx="12"/>
          </p:nvPr>
        </p:nvSpPr>
        <p:spPr/>
        <p:txBody>
          <a:bodyPr/>
          <a:lstStyle>
            <a:lvl1pPr>
              <a:defRPr/>
            </a:lvl1pPr>
          </a:lstStyle>
          <a:p>
            <a:pPr>
              <a:defRPr/>
            </a:pPr>
            <a:fld id="{96990522-F36C-476F-9014-B4038548AFB6}" type="slidenum">
              <a:rPr lang="es-AR"/>
              <a:pPr>
                <a:defRPr/>
              </a:pPr>
              <a:t>‹Nº›</a:t>
            </a:fld>
            <a:endParaRPr lang="es-AR"/>
          </a:p>
        </p:txBody>
      </p:sp>
    </p:spTree>
    <p:extLst>
      <p:ext uri="{BB962C8B-B14F-4D97-AF65-F5344CB8AC3E}">
        <p14:creationId xmlns:p14="http://schemas.microsoft.com/office/powerpoint/2010/main" val="48214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44E94A5-A354-42AB-9917-A40428536F1D}" type="datetimeFigureOut">
              <a:rPr lang="es-AR"/>
              <a:pPr>
                <a:defRPr/>
              </a:pPr>
              <a:t>24/04/2017</a:t>
            </a:fld>
            <a:endParaRPr lang="es-AR"/>
          </a:p>
        </p:txBody>
      </p:sp>
      <p:sp>
        <p:nvSpPr>
          <p:cNvPr id="3" name="4 Marcador de pie de página"/>
          <p:cNvSpPr>
            <a:spLocks noGrp="1"/>
          </p:cNvSpPr>
          <p:nvPr>
            <p:ph type="ftr" sz="quarter" idx="11"/>
          </p:nvPr>
        </p:nvSpPr>
        <p:spPr/>
        <p:txBody>
          <a:bodyPr/>
          <a:lstStyle>
            <a:lvl1pPr>
              <a:defRPr/>
            </a:lvl1pPr>
          </a:lstStyle>
          <a:p>
            <a:pPr>
              <a:defRPr/>
            </a:pPr>
            <a:endParaRPr lang="es-AR"/>
          </a:p>
        </p:txBody>
      </p:sp>
      <p:sp>
        <p:nvSpPr>
          <p:cNvPr id="4" name="5 Marcador de número de diapositiva"/>
          <p:cNvSpPr>
            <a:spLocks noGrp="1"/>
          </p:cNvSpPr>
          <p:nvPr>
            <p:ph type="sldNum" sz="quarter" idx="12"/>
          </p:nvPr>
        </p:nvSpPr>
        <p:spPr/>
        <p:txBody>
          <a:bodyPr/>
          <a:lstStyle>
            <a:lvl1pPr>
              <a:defRPr/>
            </a:lvl1pPr>
          </a:lstStyle>
          <a:p>
            <a:pPr>
              <a:defRPr/>
            </a:pPr>
            <a:fld id="{89C23411-808D-42B1-89F8-3D8A779C5075}" type="slidenum">
              <a:rPr lang="es-AR"/>
              <a:pPr>
                <a:defRPr/>
              </a:pPr>
              <a:t>‹Nº›</a:t>
            </a:fld>
            <a:endParaRPr lang="es-AR"/>
          </a:p>
        </p:txBody>
      </p:sp>
    </p:spTree>
    <p:extLst>
      <p:ext uri="{BB962C8B-B14F-4D97-AF65-F5344CB8AC3E}">
        <p14:creationId xmlns:p14="http://schemas.microsoft.com/office/powerpoint/2010/main" val="158896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DFBA68A-A1E5-47CB-9B27-9C626ECC2A33}" type="datetimeFigureOut">
              <a:rPr lang="es-AR"/>
              <a:pPr>
                <a:defRPr/>
              </a:pPr>
              <a:t>24/04/2017</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9B578282-A9C0-4013-B040-3FF1B5F6C327}" type="slidenum">
              <a:rPr lang="es-AR"/>
              <a:pPr>
                <a:defRPr/>
              </a:pPr>
              <a:t>‹Nº›</a:t>
            </a:fld>
            <a:endParaRPr lang="es-AR"/>
          </a:p>
        </p:txBody>
      </p:sp>
    </p:spTree>
    <p:extLst>
      <p:ext uri="{BB962C8B-B14F-4D97-AF65-F5344CB8AC3E}">
        <p14:creationId xmlns:p14="http://schemas.microsoft.com/office/powerpoint/2010/main" val="44201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FBD2410-01CB-43A2-BA96-4D9A811F5FAB}" type="datetimeFigureOut">
              <a:rPr lang="es-AR"/>
              <a:pPr>
                <a:defRPr/>
              </a:pPr>
              <a:t>24/04/2017</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7B517519-3B96-4743-8827-05423BF85F3E}" type="slidenum">
              <a:rPr lang="es-AR"/>
              <a:pPr>
                <a:defRPr/>
              </a:pPr>
              <a:t>‹Nº›</a:t>
            </a:fld>
            <a:endParaRPr lang="es-AR"/>
          </a:p>
        </p:txBody>
      </p:sp>
    </p:spTree>
    <p:extLst>
      <p:ext uri="{BB962C8B-B14F-4D97-AF65-F5344CB8AC3E}">
        <p14:creationId xmlns:p14="http://schemas.microsoft.com/office/powerpoint/2010/main" val="189580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AR"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03F89D6-A96A-4251-9293-26795BD90CF1}" type="datetimeFigureOut">
              <a:rPr lang="es-AR"/>
              <a:pPr>
                <a:defRPr/>
              </a:pPr>
              <a:t>24/04/2017</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E580A7F4-8A8B-4B86-9A84-CF4E20EB7FA0}" type="slidenum">
              <a:rPr lang="es-AR"/>
              <a:pPr>
                <a:defRPr/>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260350"/>
            <a:ext cx="7772400" cy="1109663"/>
          </a:xfrm>
        </p:spPr>
        <p:txBody>
          <a:bodyPr rtlCol="0">
            <a:normAutofit fontScale="90000"/>
          </a:bodyPr>
          <a:lstStyle/>
          <a:p>
            <a:pPr eaLnBrk="1" fontAlgn="auto" hangingPunct="1">
              <a:spcAft>
                <a:spcPts val="0"/>
              </a:spcAft>
              <a:defRPr/>
            </a:pPr>
            <a:r>
              <a:rPr lang="es-AR" sz="3600" dirty="0" smtClean="0">
                <a:solidFill>
                  <a:srgbClr val="7030A0"/>
                </a:solidFill>
              </a:rPr>
              <a:t>Estadística Descriptiva o Análisis Exploratorio de Datos </a:t>
            </a:r>
            <a:endParaRPr lang="es-AR" sz="3600" dirty="0">
              <a:solidFill>
                <a:srgbClr val="7030A0"/>
              </a:solidFill>
            </a:endParaRPr>
          </a:p>
        </p:txBody>
      </p:sp>
      <p:sp>
        <p:nvSpPr>
          <p:cNvPr id="3" name="2 Subtítulo"/>
          <p:cNvSpPr>
            <a:spLocks noGrp="1"/>
          </p:cNvSpPr>
          <p:nvPr>
            <p:ph type="subTitle" idx="1"/>
          </p:nvPr>
        </p:nvSpPr>
        <p:spPr>
          <a:xfrm>
            <a:off x="866775" y="1484313"/>
            <a:ext cx="7881938" cy="4824412"/>
          </a:xfrm>
        </p:spPr>
        <p:txBody>
          <a:bodyPr rtlCol="0">
            <a:noAutofit/>
          </a:bodyPr>
          <a:lstStyle/>
          <a:p>
            <a:pPr algn="just" eaLnBrk="1" fontAlgn="auto" hangingPunct="1">
              <a:spcAft>
                <a:spcPts val="0"/>
              </a:spcAft>
              <a:defRPr/>
            </a:pPr>
            <a:endParaRPr lang="es-AR" sz="2000" dirty="0" smtClean="0"/>
          </a:p>
          <a:p>
            <a:pPr algn="just" eaLnBrk="1" fontAlgn="auto" hangingPunct="1">
              <a:spcAft>
                <a:spcPts val="0"/>
              </a:spcAft>
              <a:defRPr/>
            </a:pPr>
            <a:endParaRPr lang="es-AR" sz="2400" dirty="0"/>
          </a:p>
          <a:p>
            <a:pPr algn="just" eaLnBrk="1" fontAlgn="auto" hangingPunct="1">
              <a:spcAft>
                <a:spcPts val="0"/>
              </a:spcAft>
              <a:buFont typeface="Courier New" pitchFamily="49" charset="0"/>
              <a:buChar char="o"/>
              <a:defRPr/>
            </a:pPr>
            <a:r>
              <a:rPr lang="es-AR" sz="2000" dirty="0" smtClean="0">
                <a:solidFill>
                  <a:schemeClr val="tx1"/>
                </a:solidFill>
              </a:rPr>
              <a:t>Nos ayudan a</a:t>
            </a:r>
            <a:r>
              <a:rPr lang="es-AR" sz="2000" i="1" dirty="0" smtClean="0">
                <a:solidFill>
                  <a:schemeClr val="tx1"/>
                </a:solidFill>
              </a:rPr>
              <a:t>  </a:t>
            </a:r>
            <a:r>
              <a:rPr lang="es-AR" sz="2000" dirty="0" smtClean="0">
                <a:solidFill>
                  <a:schemeClr val="tx1"/>
                </a:solidFill>
              </a:rPr>
              <a:t>organizar la información que nos dan los datos de manera de detectar algún patrón de comportamiento, así como también apartamientos importantes al modelo subyacente.</a:t>
            </a:r>
          </a:p>
          <a:p>
            <a:pPr algn="just" eaLnBrk="1" fontAlgn="auto" hangingPunct="1">
              <a:spcAft>
                <a:spcPts val="0"/>
              </a:spcAft>
              <a:defRPr/>
            </a:pPr>
            <a:endParaRPr lang="es-AR" sz="2000" dirty="0">
              <a:solidFill>
                <a:schemeClr val="tx1"/>
              </a:solidFill>
            </a:endParaRPr>
          </a:p>
          <a:p>
            <a:pPr algn="just" eaLnBrk="1" fontAlgn="auto" hangingPunct="1">
              <a:spcAft>
                <a:spcPts val="0"/>
              </a:spcAft>
              <a:buFont typeface="Courier New" pitchFamily="49" charset="0"/>
              <a:buChar char="o"/>
              <a:defRPr/>
            </a:pPr>
            <a:r>
              <a:rPr lang="es-AR" sz="2000" dirty="0" smtClean="0">
                <a:solidFill>
                  <a:schemeClr val="tx1"/>
                </a:solidFill>
              </a:rPr>
              <a:t>Nos presentan </a:t>
            </a:r>
            <a:r>
              <a:rPr lang="es-AR" sz="2000" dirty="0">
                <a:solidFill>
                  <a:schemeClr val="tx1"/>
                </a:solidFill>
              </a:rPr>
              <a:t>los datos de modo tal que sobresalga su estructura. </a:t>
            </a:r>
            <a:endParaRPr lang="es-AR" sz="2000" dirty="0" smtClean="0">
              <a:solidFill>
                <a:schemeClr val="tx1"/>
              </a:solidFill>
            </a:endParaRPr>
          </a:p>
          <a:p>
            <a:pPr algn="just" eaLnBrk="1" fontAlgn="auto" hangingPunct="1">
              <a:spcAft>
                <a:spcPts val="0"/>
              </a:spcAft>
              <a:defRPr/>
            </a:pPr>
            <a:endParaRPr lang="es-AR" sz="2000" dirty="0" smtClean="0">
              <a:solidFill>
                <a:schemeClr val="tx1"/>
              </a:solidFill>
            </a:endParaRPr>
          </a:p>
          <a:p>
            <a:pPr algn="just" eaLnBrk="1" fontAlgn="auto" hangingPunct="1">
              <a:spcAft>
                <a:spcPts val="0"/>
              </a:spcAft>
              <a:defRPr/>
            </a:pPr>
            <a:endParaRPr lang="es-AR" sz="2000" dirty="0">
              <a:solidFill>
                <a:schemeClr val="tx1"/>
              </a:solidFill>
            </a:endParaRPr>
          </a:p>
          <a:p>
            <a:pPr algn="just" eaLnBrk="1" fontAlgn="auto" hangingPunct="1">
              <a:spcAft>
                <a:spcPts val="0"/>
              </a:spcAft>
              <a:defRPr/>
            </a:pPr>
            <a:r>
              <a:rPr lang="es-AR" sz="2000" dirty="0">
                <a:solidFill>
                  <a:schemeClr val="tx1"/>
                </a:solidFill>
              </a:rPr>
              <a:t>Explorar los datos, debe ser la primera etapa de todo análisis de datos</a:t>
            </a:r>
            <a:r>
              <a:rPr lang="es-AR" sz="2000" dirty="0" smtClean="0">
                <a:solidFill>
                  <a:schemeClr val="tx1"/>
                </a:solidFill>
              </a:rPr>
              <a:t>.</a:t>
            </a:r>
          </a:p>
          <a:p>
            <a:pPr algn="just" eaLnBrk="1" fontAlgn="auto" hangingPunct="1">
              <a:spcAft>
                <a:spcPts val="0"/>
              </a:spcAft>
              <a:defRPr/>
            </a:pPr>
            <a:endParaRPr lang="es-AR" sz="2000" dirty="0">
              <a:solidFill>
                <a:schemeClr val="tx1"/>
              </a:solidFill>
            </a:endParaRPr>
          </a:p>
          <a:p>
            <a:pPr algn="just" eaLnBrk="1" fontAlgn="auto" hangingPunct="1">
              <a:spcAft>
                <a:spcPts val="0"/>
              </a:spcAft>
              <a:defRPr/>
            </a:pPr>
            <a:r>
              <a:rPr lang="es-AR" sz="2000" dirty="0" smtClean="0">
                <a:solidFill>
                  <a:srgbClr val="7030A0"/>
                </a:solidFill>
              </a:rPr>
              <a:t>Apuntes: Notas de Liliana Orellana </a:t>
            </a:r>
          </a:p>
          <a:p>
            <a:pPr algn="just" eaLnBrk="1" fontAlgn="auto" hangingPunct="1">
              <a:spcAft>
                <a:spcPts val="0"/>
              </a:spcAft>
              <a:defRPr/>
            </a:pPr>
            <a:r>
              <a:rPr lang="es-AR" sz="2000" dirty="0" smtClean="0">
                <a:solidFill>
                  <a:srgbClr val="7030A0"/>
                </a:solidFill>
              </a:rPr>
              <a:t>                 Clases de Ana Bianco</a:t>
            </a:r>
          </a:p>
          <a:p>
            <a:pPr algn="just" eaLnBrk="1" fontAlgn="auto" hangingPunct="1">
              <a:spcAft>
                <a:spcPts val="0"/>
              </a:spcAft>
              <a:defRPr/>
            </a:pPr>
            <a:endParaRPr lang="es-AR" sz="2000" dirty="0" smtClean="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pPr eaLnBrk="1" hangingPunct="1"/>
            <a:r>
              <a:rPr lang="es-AR" sz="3200" smtClean="0">
                <a:solidFill>
                  <a:srgbClr val="7030A0"/>
                </a:solidFill>
              </a:rPr>
              <a:t>Población</a:t>
            </a:r>
          </a:p>
        </p:txBody>
      </p:sp>
      <p:pic>
        <p:nvPicPr>
          <p:cNvPr id="11267" name="3 Marcador de contenido" descr="Poblacion y muestr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341438"/>
            <a:ext cx="8689975" cy="4030662"/>
          </a:xfrm>
        </p:spPr>
      </p:pic>
      <p:sp>
        <p:nvSpPr>
          <p:cNvPr id="5" name="4 Rectángulo"/>
          <p:cNvSpPr/>
          <p:nvPr/>
        </p:nvSpPr>
        <p:spPr>
          <a:xfrm>
            <a:off x="2124075" y="3213100"/>
            <a:ext cx="4464050" cy="2160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6" name="5 Flecha abajo"/>
          <p:cNvSpPr/>
          <p:nvPr/>
        </p:nvSpPr>
        <p:spPr>
          <a:xfrm>
            <a:off x="6732240" y="1268760"/>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7" name="6 Flecha abajo"/>
          <p:cNvSpPr/>
          <p:nvPr/>
        </p:nvSpPr>
        <p:spPr>
          <a:xfrm>
            <a:off x="755576" y="1628800"/>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pPr eaLnBrk="1" hangingPunct="1"/>
            <a:r>
              <a:rPr lang="es-AR" sz="3200" smtClean="0">
                <a:solidFill>
                  <a:srgbClr val="7030A0"/>
                </a:solidFill>
              </a:rPr>
              <a:t>Población</a:t>
            </a:r>
          </a:p>
        </p:txBody>
      </p:sp>
      <p:pic>
        <p:nvPicPr>
          <p:cNvPr id="12291" name="3 Marcador de contenido" descr="Poblacion y muestr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341438"/>
            <a:ext cx="8689975" cy="4030662"/>
          </a:xfrm>
        </p:spPr>
      </p:pic>
      <p:sp>
        <p:nvSpPr>
          <p:cNvPr id="5" name="4 Rectángulo"/>
          <p:cNvSpPr/>
          <p:nvPr/>
        </p:nvSpPr>
        <p:spPr>
          <a:xfrm>
            <a:off x="2124075" y="3213100"/>
            <a:ext cx="4464050" cy="2160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6" name="5 Flecha abajo"/>
          <p:cNvSpPr/>
          <p:nvPr/>
        </p:nvSpPr>
        <p:spPr>
          <a:xfrm>
            <a:off x="6732240" y="1268760"/>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7" name="6 Flecha abajo"/>
          <p:cNvSpPr/>
          <p:nvPr/>
        </p:nvSpPr>
        <p:spPr>
          <a:xfrm>
            <a:off x="755576" y="1628800"/>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8" name="7 Flecha abajo"/>
          <p:cNvSpPr/>
          <p:nvPr/>
        </p:nvSpPr>
        <p:spPr>
          <a:xfrm>
            <a:off x="3203848" y="1484784"/>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9" name="8 Flecha abajo"/>
          <p:cNvSpPr/>
          <p:nvPr/>
        </p:nvSpPr>
        <p:spPr>
          <a:xfrm>
            <a:off x="3995936" y="1340768"/>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10" name="9 Flecha abajo"/>
          <p:cNvSpPr/>
          <p:nvPr/>
        </p:nvSpPr>
        <p:spPr>
          <a:xfrm>
            <a:off x="5220072" y="1340768"/>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pPr eaLnBrk="1" hangingPunct="1"/>
            <a:r>
              <a:rPr lang="es-AR" sz="3200" smtClean="0">
                <a:solidFill>
                  <a:srgbClr val="7030A0"/>
                </a:solidFill>
              </a:rPr>
              <a:t>Población</a:t>
            </a:r>
          </a:p>
        </p:txBody>
      </p:sp>
      <p:pic>
        <p:nvPicPr>
          <p:cNvPr id="13315" name="3 Marcador de contenido" descr="Poblacion y muestr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341438"/>
            <a:ext cx="8689975" cy="4030662"/>
          </a:xfrm>
        </p:spPr>
      </p:pic>
      <p:sp>
        <p:nvSpPr>
          <p:cNvPr id="5" name="4 Rectángulo"/>
          <p:cNvSpPr/>
          <p:nvPr/>
        </p:nvSpPr>
        <p:spPr>
          <a:xfrm>
            <a:off x="2268538" y="5013325"/>
            <a:ext cx="424815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6" name="5 Rectángulo"/>
          <p:cNvSpPr/>
          <p:nvPr/>
        </p:nvSpPr>
        <p:spPr>
          <a:xfrm>
            <a:off x="2339975" y="3141663"/>
            <a:ext cx="4248150" cy="358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7" name="6 Flecha abajo"/>
          <p:cNvSpPr/>
          <p:nvPr/>
        </p:nvSpPr>
        <p:spPr>
          <a:xfrm>
            <a:off x="4283968" y="3068960"/>
            <a:ext cx="484632" cy="690376"/>
          </a:xfrm>
          <a:prstGeom prst="downArrow">
            <a:avLst/>
          </a:prstGeom>
          <a:solidFill>
            <a:srgbClr val="00B0F0"/>
          </a:solidFill>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8" name="7 Flecha abajo"/>
          <p:cNvSpPr/>
          <p:nvPr/>
        </p:nvSpPr>
        <p:spPr>
          <a:xfrm>
            <a:off x="3995936" y="1340768"/>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10" name="9 Flecha abajo"/>
          <p:cNvSpPr/>
          <p:nvPr/>
        </p:nvSpPr>
        <p:spPr>
          <a:xfrm>
            <a:off x="3203848" y="1484784"/>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11" name="10 Flecha abajo"/>
          <p:cNvSpPr/>
          <p:nvPr/>
        </p:nvSpPr>
        <p:spPr>
          <a:xfrm>
            <a:off x="683568" y="1700808"/>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12" name="11 Flecha abajo"/>
          <p:cNvSpPr/>
          <p:nvPr/>
        </p:nvSpPr>
        <p:spPr>
          <a:xfrm>
            <a:off x="5220072" y="1412776"/>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13333" name="13 CuadroTexto"/>
          <p:cNvSpPr txBox="1">
            <a:spLocks noChangeArrowheads="1"/>
          </p:cNvSpPr>
          <p:nvPr/>
        </p:nvSpPr>
        <p:spPr bwMode="auto">
          <a:xfrm>
            <a:off x="3419475" y="5084763"/>
            <a:ext cx="2047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3600">
                <a:solidFill>
                  <a:srgbClr val="7030A0"/>
                </a:solidFill>
              </a:rPr>
              <a:t>MUESTRA</a:t>
            </a:r>
          </a:p>
        </p:txBody>
      </p:sp>
      <p:sp>
        <p:nvSpPr>
          <p:cNvPr id="15" name="14 Flecha abajo"/>
          <p:cNvSpPr/>
          <p:nvPr/>
        </p:nvSpPr>
        <p:spPr>
          <a:xfrm>
            <a:off x="6804248" y="1268760"/>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ctrTitle"/>
          </p:nvPr>
        </p:nvSpPr>
        <p:spPr>
          <a:xfrm>
            <a:off x="611188" y="260350"/>
            <a:ext cx="7772400" cy="1109663"/>
          </a:xfrm>
        </p:spPr>
        <p:txBody>
          <a:bodyPr/>
          <a:lstStyle/>
          <a:p>
            <a:pPr eaLnBrk="1" hangingPunct="1"/>
            <a:r>
              <a:rPr lang="es-AR" sz="4000" smtClean="0">
                <a:solidFill>
                  <a:srgbClr val="7030A0"/>
                </a:solidFill>
              </a:rPr>
              <a:t>Estadística descriptiva</a:t>
            </a:r>
          </a:p>
        </p:txBody>
      </p:sp>
      <p:sp>
        <p:nvSpPr>
          <p:cNvPr id="3" name="2 Subtítulo"/>
          <p:cNvSpPr>
            <a:spLocks noGrp="1"/>
          </p:cNvSpPr>
          <p:nvPr>
            <p:ph type="subTitle" idx="1"/>
          </p:nvPr>
        </p:nvSpPr>
        <p:spPr>
          <a:xfrm>
            <a:off x="866775" y="1074738"/>
            <a:ext cx="7881938" cy="4657725"/>
          </a:xfrm>
        </p:spPr>
        <p:txBody>
          <a:bodyPr rtlCol="0">
            <a:noAutofit/>
          </a:bodyPr>
          <a:lstStyle/>
          <a:p>
            <a:pPr algn="just" eaLnBrk="1" fontAlgn="auto" hangingPunct="1">
              <a:spcAft>
                <a:spcPts val="0"/>
              </a:spcAft>
              <a:defRPr/>
            </a:pPr>
            <a:r>
              <a:rPr lang="es-AR" sz="2000" dirty="0" smtClean="0"/>
              <a:t> </a:t>
            </a:r>
            <a:endParaRPr lang="es-AR" sz="2000" dirty="0" smtClean="0">
              <a:solidFill>
                <a:schemeClr val="tx1"/>
              </a:solidFill>
            </a:endParaRPr>
          </a:p>
          <a:p>
            <a:pPr algn="just" eaLnBrk="1" fontAlgn="auto" hangingPunct="1">
              <a:spcAft>
                <a:spcPts val="0"/>
              </a:spcAft>
              <a:defRPr/>
            </a:pPr>
            <a:r>
              <a:rPr lang="es-AR" sz="2000" dirty="0" smtClean="0">
                <a:solidFill>
                  <a:srgbClr val="7030A0"/>
                </a:solidFill>
              </a:rPr>
              <a:t>VARIABLE</a:t>
            </a:r>
            <a:r>
              <a:rPr lang="es-AR" sz="2000" dirty="0" smtClean="0">
                <a:solidFill>
                  <a:schemeClr val="tx1"/>
                </a:solidFill>
              </a:rPr>
              <a:t>: </a:t>
            </a:r>
            <a:r>
              <a:rPr lang="es-AR" sz="2000" dirty="0">
                <a:solidFill>
                  <a:schemeClr val="tx1"/>
                </a:solidFill>
              </a:rPr>
              <a:t>Una variable es una característica que varía de individuo en individuo.</a:t>
            </a:r>
            <a:endParaRPr lang="es-AR" sz="2000" dirty="0" smtClean="0">
              <a:solidFill>
                <a:schemeClr val="tx1"/>
              </a:solidFill>
            </a:endParaRPr>
          </a:p>
          <a:p>
            <a:pPr algn="just" eaLnBrk="1" fontAlgn="auto" hangingPunct="1">
              <a:spcAft>
                <a:spcPts val="0"/>
              </a:spcAft>
              <a:defRPr/>
            </a:pPr>
            <a:endParaRPr lang="es-AR" sz="2000" dirty="0" smtClean="0">
              <a:solidFill>
                <a:schemeClr val="tx1"/>
              </a:solidFill>
            </a:endParaRPr>
          </a:p>
          <a:p>
            <a:pPr algn="just" eaLnBrk="1" fontAlgn="auto" hangingPunct="1">
              <a:spcAft>
                <a:spcPts val="0"/>
              </a:spcAft>
              <a:defRPr/>
            </a:pPr>
            <a:r>
              <a:rPr lang="es-AR" sz="2000" dirty="0" smtClean="0">
                <a:solidFill>
                  <a:schemeClr val="tx1"/>
                </a:solidFill>
              </a:rPr>
              <a:t>(</a:t>
            </a:r>
            <a:r>
              <a:rPr lang="es-AR" sz="2000" dirty="0">
                <a:solidFill>
                  <a:schemeClr val="tx1"/>
                </a:solidFill>
              </a:rPr>
              <a:t>edad, peso, altura, género, concentración de colesterol en sangre, club de fútbol preferido etc</a:t>
            </a:r>
            <a:r>
              <a:rPr lang="es-AR" sz="2000" dirty="0" smtClean="0">
                <a:solidFill>
                  <a:schemeClr val="tx1"/>
                </a:solidFill>
              </a:rPr>
              <a:t>.)</a:t>
            </a:r>
          </a:p>
          <a:p>
            <a:pPr algn="just" eaLnBrk="1" fontAlgn="auto" hangingPunct="1">
              <a:spcAft>
                <a:spcPts val="0"/>
              </a:spcAft>
              <a:defRPr/>
            </a:pPr>
            <a:endParaRPr lang="es-AR" sz="2000" dirty="0" smtClean="0">
              <a:solidFill>
                <a:schemeClr val="tx1"/>
              </a:solidFill>
            </a:endParaRPr>
          </a:p>
          <a:p>
            <a:pPr algn="just" eaLnBrk="1" fontAlgn="auto" hangingPunct="1">
              <a:spcAft>
                <a:spcPts val="0"/>
              </a:spcAft>
              <a:defRPr/>
            </a:pPr>
            <a:r>
              <a:rPr lang="es-AR" sz="2000" dirty="0" smtClean="0">
                <a:solidFill>
                  <a:srgbClr val="7030A0"/>
                </a:solidFill>
              </a:rPr>
              <a:t>DATOS</a:t>
            </a:r>
            <a:r>
              <a:rPr lang="es-AR" sz="2000" dirty="0" smtClean="0">
                <a:solidFill>
                  <a:schemeClr val="tx1"/>
                </a:solidFill>
              </a:rPr>
              <a:t>: son los valores de la variable en estudio.</a:t>
            </a:r>
          </a:p>
          <a:p>
            <a:pPr algn="just" eaLnBrk="1" fontAlgn="auto" hangingPunct="1">
              <a:spcAft>
                <a:spcPts val="0"/>
              </a:spcAft>
              <a:defRPr/>
            </a:pPr>
            <a:endParaRPr lang="es-AR" sz="2000" dirty="0">
              <a:solidFill>
                <a:schemeClr val="tx1"/>
              </a:solidFill>
            </a:endParaRPr>
          </a:p>
          <a:p>
            <a:pPr algn="just" eaLnBrk="1" fontAlgn="auto" hangingPunct="1">
              <a:spcAft>
                <a:spcPts val="0"/>
              </a:spcAft>
              <a:defRPr/>
            </a:pPr>
            <a:r>
              <a:rPr lang="es-AR" sz="2000" dirty="0">
                <a:solidFill>
                  <a:schemeClr val="tx1"/>
                </a:solidFill>
              </a:rPr>
              <a:t>Los datos disponibles se obtienen a partir de una muestra de la población de interés, como </a:t>
            </a:r>
            <a:r>
              <a:rPr lang="es-AR" sz="2000" dirty="0" smtClean="0">
                <a:solidFill>
                  <a:schemeClr val="tx1"/>
                </a:solidFill>
              </a:rPr>
              <a:t>los valores </a:t>
            </a:r>
            <a:r>
              <a:rPr lang="es-AR" sz="2000" dirty="0">
                <a:solidFill>
                  <a:schemeClr val="tx1"/>
                </a:solidFill>
              </a:rPr>
              <a:t>observados de la o las variables de interés.</a:t>
            </a:r>
            <a:endParaRPr lang="es-AR" sz="2000" dirty="0" smtClean="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819150"/>
            <a:ext cx="6697663" cy="5994400"/>
          </a:xfrm>
        </p:spPr>
      </p:pic>
      <p:sp>
        <p:nvSpPr>
          <p:cNvPr id="15363" name="1 Título"/>
          <p:cNvSpPr>
            <a:spLocks noGrp="1"/>
          </p:cNvSpPr>
          <p:nvPr>
            <p:ph type="title"/>
          </p:nvPr>
        </p:nvSpPr>
        <p:spPr/>
        <p:txBody>
          <a:bodyPr/>
          <a:lstStyle/>
          <a:p>
            <a:pPr eaLnBrk="1" hangingPunct="1"/>
            <a:r>
              <a:rPr lang="es-AR" sz="2400" smtClean="0">
                <a:solidFill>
                  <a:srgbClr val="7030A0"/>
                </a:solidFill>
              </a:rPr>
              <a:t>Consumo mensual de helado entre marzo de 1951 y julio de 1953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pPr eaLnBrk="1" hangingPunct="1"/>
            <a:r>
              <a:rPr lang="es-AR" sz="2400" smtClean="0">
                <a:solidFill>
                  <a:srgbClr val="7030A0"/>
                </a:solidFill>
              </a:rPr>
              <a:t>Consumo mensual de helado entre marzo de 1951 y julio de 1953</a:t>
            </a:r>
          </a:p>
        </p:txBody>
      </p:sp>
      <p:pic>
        <p:nvPicPr>
          <p:cNvPr id="163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1200" y="1125538"/>
            <a:ext cx="7748588" cy="541813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pPr eaLnBrk="1" hangingPunct="1"/>
            <a:r>
              <a:rPr lang="es-AR" sz="2400" smtClean="0">
                <a:solidFill>
                  <a:srgbClr val="7030A0"/>
                </a:solidFill>
              </a:rPr>
              <a:t>115 Curvas del nivel de dióxido de nitrógeno en Barcelona a lo largo del día durante el 2005</a:t>
            </a:r>
          </a:p>
        </p:txBody>
      </p:sp>
      <p:pic>
        <p:nvPicPr>
          <p:cNvPr id="17411" name="4 Marcador de contenido" descr="fda.jpe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463" y="1371600"/>
            <a:ext cx="8891587" cy="49371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pPr eaLnBrk="1" hangingPunct="1"/>
            <a:r>
              <a:rPr lang="es-AR" sz="2400" smtClean="0">
                <a:solidFill>
                  <a:srgbClr val="7030A0"/>
                </a:solidFill>
              </a:rPr>
              <a:t>115 Curvas del nivel de dióxido de nitrógeno en Barcelona a lo largo del día durante el 2005</a:t>
            </a:r>
          </a:p>
        </p:txBody>
      </p:sp>
      <p:pic>
        <p:nvPicPr>
          <p:cNvPr id="184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 y="1341438"/>
            <a:ext cx="8842375" cy="47180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daniela\Documents\My Dropbox\daniela\congresos\2013semanadmate\charla\basquetpelirapido.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476375" y="404813"/>
            <a:ext cx="6151563" cy="6151562"/>
          </a:xfrm>
        </p:spPr>
      </p:pic>
      <p:sp>
        <p:nvSpPr>
          <p:cNvPr id="19459" name="1 Título"/>
          <p:cNvSpPr>
            <a:spLocks noGrp="1"/>
          </p:cNvSpPr>
          <p:nvPr>
            <p:ph type="title"/>
          </p:nvPr>
        </p:nvSpPr>
        <p:spPr/>
        <p:txBody>
          <a:bodyPr/>
          <a:lstStyle/>
          <a:p>
            <a:pPr eaLnBrk="1" hangingPunct="1"/>
            <a:r>
              <a:rPr lang="es-AR" sz="2400" smtClean="0">
                <a:solidFill>
                  <a:srgbClr val="7030A0"/>
                </a:solidFill>
              </a:rPr>
              <a:t>Partido de la NBA diciembre de 2009</a:t>
            </a:r>
            <a:br>
              <a:rPr lang="es-AR" sz="2400" smtClean="0">
                <a:solidFill>
                  <a:srgbClr val="7030A0"/>
                </a:solidFill>
              </a:rPr>
            </a:br>
            <a:r>
              <a:rPr lang="es-AR" sz="2400" smtClean="0">
                <a:solidFill>
                  <a:srgbClr val="7030A0"/>
                </a:solidFill>
              </a:rPr>
              <a:t>Cleveland vs Los Angeles Lakers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p:txBody>
          <a:bodyPr/>
          <a:lstStyle/>
          <a:p>
            <a:pPr eaLnBrk="1" hangingPunct="1"/>
            <a:endParaRPr lang="es-AR" smtClean="0"/>
          </a:p>
        </p:txBody>
      </p:sp>
      <p:sp>
        <p:nvSpPr>
          <p:cNvPr id="20483" name="2 Marcador de contenido"/>
          <p:cNvSpPr>
            <a:spLocks noGrp="1"/>
          </p:cNvSpPr>
          <p:nvPr>
            <p:ph idx="1"/>
          </p:nvPr>
        </p:nvSpPr>
        <p:spPr/>
        <p:txBody>
          <a:bodyPr/>
          <a:lstStyle/>
          <a:p>
            <a:pPr eaLnBrk="1" hangingPunct="1">
              <a:buFont typeface="Wingdings" panose="05000000000000000000" pitchFamily="2" charset="2"/>
              <a:buChar char="Ø"/>
            </a:pPr>
            <a:r>
              <a:rPr lang="es-AR" dirty="0" smtClean="0">
                <a:solidFill>
                  <a:srgbClr val="7030A0"/>
                </a:solidFill>
              </a:rPr>
              <a:t>Los datos guardan información pero será necesario analizarlos o procesarlos para obtener respuestas y sacar </a:t>
            </a:r>
            <a:r>
              <a:rPr lang="es-AR" dirty="0" smtClean="0">
                <a:solidFill>
                  <a:srgbClr val="7030A0"/>
                </a:solidFill>
              </a:rPr>
              <a:t>conclusiones</a:t>
            </a:r>
            <a:endParaRPr lang="es-AR" dirty="0" smtClean="0">
              <a:solidFill>
                <a:srgbClr val="FF3300"/>
              </a:solidFill>
            </a:endParaRPr>
          </a:p>
          <a:p>
            <a:pPr eaLnBrk="1" hangingPunct="1">
              <a:buFont typeface="Wingdings" panose="05000000000000000000" pitchFamily="2" charset="2"/>
              <a:buChar char="Ø"/>
            </a:pPr>
            <a:endParaRPr lang="es-AR" dirty="0" smtClean="0">
              <a:solidFill>
                <a:srgbClr val="FF3300"/>
              </a:solidFill>
            </a:endParaRPr>
          </a:p>
          <a:p>
            <a:pPr eaLnBrk="1" hangingPunct="1">
              <a:buFont typeface="Wingdings" panose="05000000000000000000" pitchFamily="2" charset="2"/>
              <a:buChar char="Ø"/>
            </a:pPr>
            <a:endParaRPr lang="es-AR" dirty="0" smtClean="0">
              <a:solidFill>
                <a:srgbClr val="FF3300"/>
              </a:solidFill>
            </a:endParaRPr>
          </a:p>
          <a:p>
            <a:pPr eaLnBrk="1" hangingPunct="1">
              <a:buFont typeface="Arial" panose="020B0604020202020204" pitchFamily="34" charset="0"/>
              <a:buNone/>
            </a:pPr>
            <a:endParaRPr lang="es-AR" dirty="0" smtClean="0">
              <a:solidFill>
                <a:srgbClr val="FF3300"/>
              </a:solidFill>
            </a:endParaRPr>
          </a:p>
          <a:p>
            <a:pPr eaLnBrk="1" hangingPunct="1">
              <a:buFont typeface="Wingdings" panose="05000000000000000000" pitchFamily="2" charset="2"/>
              <a:buChar char="Ø"/>
            </a:pPr>
            <a:endParaRPr lang="es-AR" dirty="0" smtClean="0">
              <a:solidFill>
                <a:srgbClr val="FF33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611188" y="260350"/>
            <a:ext cx="7772400" cy="1109663"/>
          </a:xfrm>
        </p:spPr>
        <p:txBody>
          <a:bodyPr/>
          <a:lstStyle/>
          <a:p>
            <a:pPr eaLnBrk="1" hangingPunct="1"/>
            <a:r>
              <a:rPr lang="es-AR" sz="4000" smtClean="0">
                <a:solidFill>
                  <a:srgbClr val="7030A0"/>
                </a:solidFill>
              </a:rPr>
              <a:t>Estadística descriptiva</a:t>
            </a:r>
          </a:p>
        </p:txBody>
      </p:sp>
      <p:sp>
        <p:nvSpPr>
          <p:cNvPr id="3" name="2 Subtítulo"/>
          <p:cNvSpPr>
            <a:spLocks noGrp="1"/>
          </p:cNvSpPr>
          <p:nvPr>
            <p:ph type="subTitle" idx="1"/>
          </p:nvPr>
        </p:nvSpPr>
        <p:spPr>
          <a:xfrm>
            <a:off x="866775" y="1074738"/>
            <a:ext cx="7881938" cy="4657725"/>
          </a:xfrm>
        </p:spPr>
        <p:txBody>
          <a:bodyPr rtlCol="0">
            <a:noAutofit/>
          </a:bodyPr>
          <a:lstStyle/>
          <a:p>
            <a:pPr algn="just" eaLnBrk="1" fontAlgn="auto" hangingPunct="1">
              <a:spcAft>
                <a:spcPts val="0"/>
              </a:spcAft>
              <a:defRPr/>
            </a:pPr>
            <a:r>
              <a:rPr lang="es-AR" sz="2000" dirty="0" smtClean="0"/>
              <a:t> </a:t>
            </a:r>
          </a:p>
          <a:p>
            <a:pPr algn="just" eaLnBrk="1" fontAlgn="auto" hangingPunct="1">
              <a:spcAft>
                <a:spcPts val="0"/>
              </a:spcAft>
              <a:defRPr/>
            </a:pPr>
            <a:r>
              <a:rPr lang="es-AR" sz="2000" dirty="0" smtClean="0">
                <a:solidFill>
                  <a:schemeClr val="tx1"/>
                </a:solidFill>
              </a:rPr>
              <a:t>Hay </a:t>
            </a:r>
            <a:r>
              <a:rPr lang="es-AR" sz="2000" dirty="0">
                <a:solidFill>
                  <a:schemeClr val="tx1"/>
                </a:solidFill>
              </a:rPr>
              <a:t>varias formas </a:t>
            </a:r>
            <a:r>
              <a:rPr lang="es-AR" sz="2000" dirty="0" smtClean="0">
                <a:solidFill>
                  <a:schemeClr val="tx1"/>
                </a:solidFill>
              </a:rPr>
              <a:t>de </a:t>
            </a:r>
            <a:r>
              <a:rPr lang="es-AR" sz="2000" dirty="0">
                <a:solidFill>
                  <a:schemeClr val="tx1"/>
                </a:solidFill>
              </a:rPr>
              <a:t>organizar los </a:t>
            </a:r>
            <a:r>
              <a:rPr lang="es-AR" sz="2000" dirty="0" smtClean="0">
                <a:solidFill>
                  <a:schemeClr val="tx1"/>
                </a:solidFill>
              </a:rPr>
              <a:t>datos:</a:t>
            </a:r>
          </a:p>
          <a:p>
            <a:pPr algn="just" eaLnBrk="1" fontAlgn="auto" hangingPunct="1">
              <a:spcAft>
                <a:spcPts val="0"/>
              </a:spcAft>
              <a:defRPr/>
            </a:pPr>
            <a:endParaRPr lang="es-AR" sz="2000" dirty="0">
              <a:solidFill>
                <a:schemeClr val="tx1"/>
              </a:solidFill>
            </a:endParaRPr>
          </a:p>
          <a:p>
            <a:pPr algn="just" eaLnBrk="1" fontAlgn="auto" hangingPunct="1">
              <a:spcAft>
                <a:spcPts val="0"/>
              </a:spcAft>
              <a:buFont typeface="Courier New" pitchFamily="49" charset="0"/>
              <a:buChar char="o"/>
              <a:defRPr/>
            </a:pPr>
            <a:r>
              <a:rPr lang="es-AR" sz="2000" dirty="0" smtClean="0">
                <a:solidFill>
                  <a:schemeClr val="tx1"/>
                </a:solidFill>
              </a:rPr>
              <a:t> </a:t>
            </a:r>
            <a:r>
              <a:rPr lang="es-AR" sz="2000" dirty="0" smtClean="0">
                <a:solidFill>
                  <a:srgbClr val="7030A0"/>
                </a:solidFill>
              </a:rPr>
              <a:t>Métodos gráficos</a:t>
            </a:r>
            <a:r>
              <a:rPr lang="es-AR" sz="2000" dirty="0" smtClean="0">
                <a:solidFill>
                  <a:schemeClr val="tx1"/>
                </a:solidFill>
              </a:rPr>
              <a:t>:  </a:t>
            </a:r>
            <a:r>
              <a:rPr lang="es-AR" sz="2000" dirty="0">
                <a:solidFill>
                  <a:schemeClr val="tx1"/>
                </a:solidFill>
              </a:rPr>
              <a:t>permiten detectar tanto </a:t>
            </a:r>
            <a:r>
              <a:rPr lang="es-AR" sz="2000" dirty="0" smtClean="0">
                <a:solidFill>
                  <a:schemeClr val="tx1"/>
                </a:solidFill>
              </a:rPr>
              <a:t>las características </a:t>
            </a:r>
            <a:r>
              <a:rPr lang="es-AR" sz="2000" dirty="0">
                <a:solidFill>
                  <a:schemeClr val="tx1"/>
                </a:solidFill>
              </a:rPr>
              <a:t>sobresalientes </a:t>
            </a:r>
            <a:r>
              <a:rPr lang="es-AR" sz="2000" dirty="0" smtClean="0">
                <a:solidFill>
                  <a:schemeClr val="tx1"/>
                </a:solidFill>
              </a:rPr>
              <a:t>que representan el patrón de comportamiento de los datos como </a:t>
            </a:r>
            <a:r>
              <a:rPr lang="es-AR" sz="2000" dirty="0">
                <a:solidFill>
                  <a:schemeClr val="tx1"/>
                </a:solidFill>
              </a:rPr>
              <a:t>las características inesperadas. </a:t>
            </a:r>
            <a:endParaRPr lang="es-AR" sz="2000" dirty="0" smtClean="0">
              <a:solidFill>
                <a:schemeClr val="tx1"/>
              </a:solidFill>
            </a:endParaRPr>
          </a:p>
          <a:p>
            <a:pPr algn="just" eaLnBrk="1" fontAlgn="auto" hangingPunct="1">
              <a:spcAft>
                <a:spcPts val="0"/>
              </a:spcAft>
              <a:buFont typeface="Courier New" pitchFamily="49" charset="0"/>
              <a:buChar char="o"/>
              <a:defRPr/>
            </a:pPr>
            <a:endParaRPr lang="es-AR" sz="2000" dirty="0" smtClean="0">
              <a:solidFill>
                <a:schemeClr val="tx1"/>
              </a:solidFill>
            </a:endParaRPr>
          </a:p>
          <a:p>
            <a:pPr algn="just" eaLnBrk="1" fontAlgn="auto" hangingPunct="1">
              <a:spcAft>
                <a:spcPts val="0"/>
              </a:spcAft>
              <a:buFont typeface="Courier New" pitchFamily="49" charset="0"/>
              <a:buChar char="o"/>
              <a:defRPr/>
            </a:pPr>
            <a:r>
              <a:rPr lang="es-AR" sz="2000" dirty="0" smtClean="0">
                <a:solidFill>
                  <a:schemeClr val="tx1"/>
                </a:solidFill>
              </a:rPr>
              <a:t> </a:t>
            </a:r>
            <a:r>
              <a:rPr lang="es-AR" sz="2000" dirty="0" smtClean="0">
                <a:solidFill>
                  <a:srgbClr val="7030A0"/>
                </a:solidFill>
              </a:rPr>
              <a:t>Medidas resumen</a:t>
            </a:r>
            <a:r>
              <a:rPr lang="es-AR" sz="2000" dirty="0" smtClean="0">
                <a:solidFill>
                  <a:schemeClr val="tx1"/>
                </a:solidFill>
              </a:rPr>
              <a:t>:  resumirlos </a:t>
            </a:r>
            <a:r>
              <a:rPr lang="es-AR" sz="2000" dirty="0">
                <a:solidFill>
                  <a:schemeClr val="tx1"/>
                </a:solidFill>
              </a:rPr>
              <a:t>en uno o dos números que pretenden caracterizar </a:t>
            </a:r>
            <a:r>
              <a:rPr lang="es-AR" sz="2000" dirty="0" smtClean="0">
                <a:solidFill>
                  <a:schemeClr val="tx1"/>
                </a:solidFill>
              </a:rPr>
              <a:t>el conjunto </a:t>
            </a:r>
            <a:r>
              <a:rPr lang="es-AR" sz="2000" dirty="0">
                <a:solidFill>
                  <a:schemeClr val="tx1"/>
                </a:solidFill>
              </a:rPr>
              <a:t>con la menor distorsión o perdida de información posible</a:t>
            </a:r>
            <a:r>
              <a:rPr lang="es-AR" sz="2000" dirty="0" smtClean="0">
                <a:solidFill>
                  <a:schemeClr val="tx1"/>
                </a:solidFill>
              </a:rPr>
              <a:t>.</a:t>
            </a:r>
            <a:endParaRPr lang="es-AR" sz="20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21507" name="2 Subtítulo"/>
          <p:cNvSpPr>
            <a:spLocks noGrp="1"/>
          </p:cNvSpPr>
          <p:nvPr>
            <p:ph type="subTitle" idx="1"/>
          </p:nvPr>
        </p:nvSpPr>
        <p:spPr>
          <a:xfrm>
            <a:off x="866775" y="981075"/>
            <a:ext cx="7881938" cy="5543550"/>
          </a:xfrm>
        </p:spPr>
        <p:txBody>
          <a:bodyPr/>
          <a:lstStyle/>
          <a:p>
            <a:pPr algn="just" eaLnBrk="1" hangingPunct="1"/>
            <a:endParaRPr lang="es-AR" sz="2000" smtClean="0">
              <a:solidFill>
                <a:schemeClr val="tx1"/>
              </a:solidFill>
            </a:endParaRPr>
          </a:p>
          <a:p>
            <a:pPr algn="just" eaLnBrk="1" hangingPunct="1"/>
            <a:r>
              <a:rPr lang="es-AR" sz="2000" smtClean="0">
                <a:solidFill>
                  <a:schemeClr val="tx1"/>
                </a:solidFill>
              </a:rPr>
              <a:t>Trataremos de responder a preguntas tales como:</a:t>
            </a:r>
          </a:p>
          <a:p>
            <a:pPr algn="just" eaLnBrk="1" hangingPunct="1"/>
            <a:endParaRPr lang="es-AR" sz="2000" smtClean="0">
              <a:solidFill>
                <a:schemeClr val="tx1"/>
              </a:solidFill>
            </a:endParaRPr>
          </a:p>
          <a:p>
            <a:pPr algn="just" eaLnBrk="1" hangingPunct="1"/>
            <a:endParaRPr lang="es-AR" sz="2000" smtClean="0">
              <a:solidFill>
                <a:schemeClr val="tx1"/>
              </a:solidFill>
            </a:endParaRPr>
          </a:p>
          <a:p>
            <a:pPr algn="just" eaLnBrk="1" hangingPunct="1"/>
            <a:r>
              <a:rPr lang="es-AR" sz="2000" smtClean="0">
                <a:solidFill>
                  <a:schemeClr val="tx1"/>
                </a:solidFill>
              </a:rPr>
              <a:t>¿Son los valores medidos casi todos iguales?</a:t>
            </a:r>
          </a:p>
          <a:p>
            <a:pPr algn="just" eaLnBrk="1" hangingPunct="1"/>
            <a:r>
              <a:rPr lang="es-AR" sz="2000" smtClean="0">
                <a:solidFill>
                  <a:schemeClr val="tx1"/>
                </a:solidFill>
              </a:rPr>
              <a:t>¿Son muy diferentes unos de otros?</a:t>
            </a:r>
          </a:p>
          <a:p>
            <a:pPr algn="just" eaLnBrk="1" hangingPunct="1"/>
            <a:r>
              <a:rPr lang="es-AR" sz="2000" smtClean="0">
                <a:solidFill>
                  <a:schemeClr val="tx1"/>
                </a:solidFill>
              </a:rPr>
              <a:t>¿En qué sentido difieren?</a:t>
            </a:r>
          </a:p>
          <a:p>
            <a:pPr algn="just" eaLnBrk="1" hangingPunct="1"/>
            <a:r>
              <a:rPr lang="es-AR" sz="2000" smtClean="0">
                <a:solidFill>
                  <a:schemeClr val="tx1"/>
                </a:solidFill>
              </a:rPr>
              <a:t>¿Cómo podemos describir cualquier patrón o tendencia?</a:t>
            </a:r>
          </a:p>
          <a:p>
            <a:pPr algn="just" eaLnBrk="1" hangingPunct="1"/>
            <a:r>
              <a:rPr lang="es-AR" sz="2000" smtClean="0">
                <a:solidFill>
                  <a:schemeClr val="tx1"/>
                </a:solidFill>
              </a:rPr>
              <a:t>¿Son un único grupo? ¿Hay varios grupos de números?</a:t>
            </a:r>
          </a:p>
          <a:p>
            <a:pPr algn="just" eaLnBrk="1" hangingPunct="1"/>
            <a:r>
              <a:rPr lang="es-AR" sz="2000" smtClean="0">
                <a:solidFill>
                  <a:schemeClr val="tx1"/>
                </a:solidFill>
              </a:rPr>
              <a:t>¿Difieren algunos pocos números notablemente del resto?</a:t>
            </a:r>
            <a:endParaRPr lang="es-AR" sz="2000" b="1"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ctrTitle"/>
          </p:nvPr>
        </p:nvSpPr>
        <p:spPr>
          <a:xfrm>
            <a:off x="611188" y="260350"/>
            <a:ext cx="7772400" cy="1109663"/>
          </a:xfrm>
        </p:spPr>
        <p:txBody>
          <a:bodyPr/>
          <a:lstStyle/>
          <a:p>
            <a:pPr eaLnBrk="1" hangingPunct="1"/>
            <a:r>
              <a:rPr lang="es-AR" sz="4000" smtClean="0">
                <a:solidFill>
                  <a:srgbClr val="7030A0"/>
                </a:solidFill>
              </a:rPr>
              <a:t>Estadística descriptiva</a:t>
            </a:r>
          </a:p>
        </p:txBody>
      </p:sp>
      <p:sp>
        <p:nvSpPr>
          <p:cNvPr id="3" name="2 Subtítulo"/>
          <p:cNvSpPr>
            <a:spLocks noGrp="1"/>
          </p:cNvSpPr>
          <p:nvPr>
            <p:ph type="subTitle" idx="1"/>
          </p:nvPr>
        </p:nvSpPr>
        <p:spPr>
          <a:xfrm>
            <a:off x="866775" y="1074738"/>
            <a:ext cx="7881938" cy="4657725"/>
          </a:xfrm>
        </p:spPr>
        <p:txBody>
          <a:bodyPr rtlCol="0">
            <a:noAutofit/>
          </a:bodyPr>
          <a:lstStyle/>
          <a:p>
            <a:pPr algn="just" eaLnBrk="1" fontAlgn="auto" hangingPunct="1">
              <a:spcAft>
                <a:spcPts val="0"/>
              </a:spcAft>
              <a:defRPr/>
            </a:pPr>
            <a:r>
              <a:rPr lang="es-AR" sz="2000" dirty="0" smtClean="0"/>
              <a:t> </a:t>
            </a:r>
            <a:endParaRPr lang="es-AR" sz="2000" dirty="0" smtClean="0">
              <a:solidFill>
                <a:schemeClr val="tx1"/>
              </a:solidFill>
            </a:endParaRPr>
          </a:p>
          <a:p>
            <a:pPr algn="just" eaLnBrk="1" fontAlgn="auto" hangingPunct="1">
              <a:spcAft>
                <a:spcPts val="0"/>
              </a:spcAft>
              <a:defRPr/>
            </a:pPr>
            <a:r>
              <a:rPr lang="es-AR" sz="2000" dirty="0" smtClean="0">
                <a:solidFill>
                  <a:srgbClr val="7030A0"/>
                </a:solidFill>
              </a:rPr>
              <a:t>TIPOS DE DATOS</a:t>
            </a:r>
            <a:r>
              <a:rPr lang="es-AR" sz="2000" dirty="0" smtClean="0">
                <a:solidFill>
                  <a:schemeClr val="tx1"/>
                </a:solidFill>
              </a:rPr>
              <a:t>:</a:t>
            </a:r>
          </a:p>
          <a:p>
            <a:pPr algn="just" eaLnBrk="1" fontAlgn="auto" hangingPunct="1">
              <a:spcAft>
                <a:spcPts val="0"/>
              </a:spcAft>
              <a:defRPr/>
            </a:pPr>
            <a:r>
              <a:rPr lang="es-AR" sz="2000" dirty="0" smtClean="0">
                <a:solidFill>
                  <a:srgbClr val="7030A0"/>
                </a:solidFill>
              </a:rPr>
              <a:t>Categóricos:</a:t>
            </a:r>
          </a:p>
          <a:p>
            <a:pPr algn="just" eaLnBrk="1" fontAlgn="auto" hangingPunct="1">
              <a:spcAft>
                <a:spcPts val="0"/>
              </a:spcAft>
              <a:defRPr/>
            </a:pPr>
            <a:r>
              <a:rPr lang="es-AR" sz="2000" dirty="0" smtClean="0">
                <a:solidFill>
                  <a:srgbClr val="7030A0"/>
                </a:solidFill>
              </a:rPr>
              <a:t> 	</a:t>
            </a:r>
          </a:p>
          <a:p>
            <a:pPr algn="just" eaLnBrk="1" fontAlgn="auto" hangingPunct="1">
              <a:spcAft>
                <a:spcPts val="0"/>
              </a:spcAft>
              <a:defRPr/>
            </a:pPr>
            <a:r>
              <a:rPr lang="es-AR" sz="2000" dirty="0" smtClean="0">
                <a:solidFill>
                  <a:srgbClr val="7030A0"/>
                </a:solidFill>
              </a:rPr>
              <a:t>              dicotómicos: </a:t>
            </a:r>
            <a:r>
              <a:rPr lang="es-AR" sz="2000" dirty="0" smtClean="0">
                <a:solidFill>
                  <a:schemeClr val="tx1"/>
                </a:solidFill>
              </a:rPr>
              <a:t>(dos categorías) ( sexo, genero, fuma o no fuma)</a:t>
            </a:r>
            <a:endParaRPr lang="es-AR" sz="2000" dirty="0">
              <a:solidFill>
                <a:schemeClr val="tx1"/>
              </a:solidFill>
            </a:endParaRPr>
          </a:p>
          <a:p>
            <a:pPr algn="just" eaLnBrk="1" fontAlgn="auto" hangingPunct="1">
              <a:spcAft>
                <a:spcPts val="0"/>
              </a:spcAft>
              <a:defRPr/>
            </a:pPr>
            <a:r>
              <a:rPr lang="es-AR" sz="2000" dirty="0">
                <a:solidFill>
                  <a:schemeClr val="tx1"/>
                </a:solidFill>
              </a:rPr>
              <a:t> </a:t>
            </a:r>
            <a:r>
              <a:rPr lang="es-AR" sz="2000" dirty="0" smtClean="0">
                <a:solidFill>
                  <a:schemeClr val="tx1"/>
                </a:solidFill>
              </a:rPr>
              <a:t>             </a:t>
            </a:r>
            <a:r>
              <a:rPr lang="es-AR" sz="2000" dirty="0" smtClean="0">
                <a:solidFill>
                  <a:srgbClr val="7030A0"/>
                </a:solidFill>
              </a:rPr>
              <a:t>mas categorías: </a:t>
            </a:r>
          </a:p>
          <a:p>
            <a:pPr algn="just" eaLnBrk="1" fontAlgn="auto" hangingPunct="1">
              <a:spcAft>
                <a:spcPts val="0"/>
              </a:spcAft>
              <a:defRPr/>
            </a:pPr>
            <a:r>
              <a:rPr lang="es-AR" sz="2000" dirty="0">
                <a:solidFill>
                  <a:srgbClr val="7030A0"/>
                </a:solidFill>
              </a:rPr>
              <a:t> </a:t>
            </a:r>
            <a:r>
              <a:rPr lang="es-AR" sz="2000" dirty="0" smtClean="0">
                <a:solidFill>
                  <a:srgbClr val="7030A0"/>
                </a:solidFill>
              </a:rPr>
              <a:t>                    nominales</a:t>
            </a:r>
            <a:r>
              <a:rPr lang="es-AR" sz="2000" dirty="0" smtClean="0">
                <a:solidFill>
                  <a:schemeClr val="tx1"/>
                </a:solidFill>
              </a:rPr>
              <a:t>: No </a:t>
            </a:r>
            <a:r>
              <a:rPr lang="es-AR" sz="2000" dirty="0">
                <a:solidFill>
                  <a:schemeClr val="tx1"/>
                </a:solidFill>
              </a:rPr>
              <a:t>existe orden obvio entre las categorías.</a:t>
            </a:r>
          </a:p>
          <a:p>
            <a:pPr algn="just" eaLnBrk="1" fontAlgn="auto" hangingPunct="1">
              <a:spcAft>
                <a:spcPts val="0"/>
              </a:spcAft>
              <a:defRPr/>
            </a:pPr>
            <a:r>
              <a:rPr lang="es-AR" sz="2000" dirty="0" smtClean="0">
                <a:solidFill>
                  <a:schemeClr val="tx1"/>
                </a:solidFill>
              </a:rPr>
              <a:t>   	         (país </a:t>
            </a:r>
            <a:r>
              <a:rPr lang="es-AR" sz="2000" dirty="0">
                <a:solidFill>
                  <a:schemeClr val="tx1"/>
                </a:solidFill>
              </a:rPr>
              <a:t>de origen, estado civil, diagnóstico</a:t>
            </a:r>
            <a:r>
              <a:rPr lang="es-AR" sz="2000" dirty="0" smtClean="0">
                <a:solidFill>
                  <a:schemeClr val="tx1"/>
                </a:solidFill>
              </a:rPr>
              <a:t>.)</a:t>
            </a:r>
            <a:endParaRPr lang="es-AR" sz="2000" dirty="0">
              <a:solidFill>
                <a:schemeClr val="tx1"/>
              </a:solidFill>
            </a:endParaRPr>
          </a:p>
          <a:p>
            <a:pPr algn="just" eaLnBrk="1" fontAlgn="auto" hangingPunct="1">
              <a:spcAft>
                <a:spcPts val="0"/>
              </a:spcAft>
              <a:defRPr/>
            </a:pPr>
            <a:r>
              <a:rPr lang="es-AR" sz="2000" dirty="0" smtClean="0"/>
              <a:t> 	     </a:t>
            </a:r>
            <a:r>
              <a:rPr lang="es-AR" sz="2000" dirty="0" smtClean="0">
                <a:solidFill>
                  <a:srgbClr val="7030A0"/>
                </a:solidFill>
              </a:rPr>
              <a:t>ordinales: </a:t>
            </a:r>
            <a:r>
              <a:rPr lang="es-AR" sz="2000" dirty="0" smtClean="0">
                <a:solidFill>
                  <a:schemeClr val="tx1"/>
                </a:solidFill>
              </a:rPr>
              <a:t>Existe </a:t>
            </a:r>
            <a:r>
              <a:rPr lang="es-AR" sz="2000" dirty="0">
                <a:solidFill>
                  <a:schemeClr val="tx1"/>
                </a:solidFill>
              </a:rPr>
              <a:t>un orden natural entre las categorías.</a:t>
            </a:r>
          </a:p>
          <a:p>
            <a:pPr algn="just" eaLnBrk="1" fontAlgn="auto" hangingPunct="1">
              <a:spcAft>
                <a:spcPts val="0"/>
              </a:spcAft>
              <a:defRPr/>
            </a:pPr>
            <a:r>
              <a:rPr lang="es-AR" sz="2000" dirty="0" smtClean="0">
                <a:solidFill>
                  <a:schemeClr val="tx1"/>
                </a:solidFill>
              </a:rPr>
              <a:t>	        (Tabaquismo</a:t>
            </a:r>
            <a:r>
              <a:rPr lang="es-AR" sz="2000" dirty="0">
                <a:solidFill>
                  <a:schemeClr val="tx1"/>
                </a:solidFill>
              </a:rPr>
              <a:t>: No fuma / ex-fumador / fuma ≤ </a:t>
            </a:r>
            <a:r>
              <a:rPr lang="es-AR" sz="2000" dirty="0" smtClean="0">
                <a:solidFill>
                  <a:schemeClr val="tx1"/>
                </a:solidFill>
              </a:rPr>
              <a:t>10 			cigarrillos </a:t>
            </a:r>
            <a:r>
              <a:rPr lang="es-AR" sz="2000" dirty="0">
                <a:solidFill>
                  <a:schemeClr val="tx1"/>
                </a:solidFill>
              </a:rPr>
              <a:t>diarios / fuma &gt; </a:t>
            </a:r>
            <a:r>
              <a:rPr lang="es-AR" sz="2000" dirty="0" smtClean="0">
                <a:solidFill>
                  <a:schemeClr val="tx1"/>
                </a:solidFill>
              </a:rPr>
              <a:t>10 cigarrillos diarios)</a:t>
            </a:r>
            <a:endParaRPr lang="es-AR" sz="2000" dirty="0">
              <a:solidFill>
                <a:schemeClr val="tx1"/>
              </a:solidFill>
            </a:endParaRPr>
          </a:p>
          <a:p>
            <a:pPr algn="just" eaLnBrk="1" fontAlgn="auto" hangingPunct="1">
              <a:spcAft>
                <a:spcPts val="0"/>
              </a:spcAft>
              <a:defRPr/>
            </a:pPr>
            <a:r>
              <a:rPr lang="es-AR" sz="2000" dirty="0">
                <a:solidFill>
                  <a:schemeClr val="tx1"/>
                </a:solidFill>
              </a:rPr>
              <a:t>	 </a:t>
            </a:r>
            <a:r>
              <a:rPr lang="es-AR" sz="2000" dirty="0" smtClean="0">
                <a:solidFill>
                  <a:schemeClr val="tx1"/>
                </a:solidFill>
              </a:rPr>
              <a:t>    (Severidad </a:t>
            </a:r>
            <a:r>
              <a:rPr lang="es-AR" sz="2000" dirty="0">
                <a:solidFill>
                  <a:schemeClr val="tx1"/>
                </a:solidFill>
              </a:rPr>
              <a:t>de la patología: </a:t>
            </a:r>
            <a:r>
              <a:rPr lang="es-AR" sz="2000" dirty="0" smtClean="0">
                <a:solidFill>
                  <a:schemeClr val="tx1"/>
                </a:solidFill>
              </a:rPr>
              <a:t>Ausente/leve/moderado/severo)</a:t>
            </a:r>
          </a:p>
          <a:p>
            <a:pPr algn="just" eaLnBrk="1" fontAlgn="auto" hangingPunct="1">
              <a:spcAft>
                <a:spcPts val="0"/>
              </a:spcAft>
              <a:defRPr/>
            </a:pPr>
            <a:endParaRPr lang="es-AR" sz="2000" dirty="0">
              <a:solidFill>
                <a:srgbClr val="7030A0"/>
              </a:solidFill>
            </a:endParaRPr>
          </a:p>
        </p:txBody>
      </p:sp>
      <p:sp>
        <p:nvSpPr>
          <p:cNvPr id="6" name="5 Flecha doblada hacia arriba"/>
          <p:cNvSpPr/>
          <p:nvPr/>
        </p:nvSpPr>
        <p:spPr>
          <a:xfrm rot="5400000">
            <a:off x="1115219" y="2348707"/>
            <a:ext cx="647700" cy="360362"/>
          </a:xfrm>
          <a:prstGeom prst="bentUpArrow">
            <a:avLst/>
          </a:prstGeom>
          <a:solidFill>
            <a:srgbClr val="7030A0"/>
          </a:solidFill>
          <a:ln w="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7" name="6 Flecha doblada hacia arriba"/>
          <p:cNvSpPr/>
          <p:nvPr/>
        </p:nvSpPr>
        <p:spPr>
          <a:xfrm rot="5400000">
            <a:off x="1082675" y="2668588"/>
            <a:ext cx="712788" cy="360362"/>
          </a:xfrm>
          <a:prstGeom prst="bentUpArrow">
            <a:avLst/>
          </a:prstGeom>
          <a:solidFill>
            <a:srgbClr val="7030A0"/>
          </a:solidFill>
          <a:ln w="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8" name="7 Flecha doblada hacia arriba"/>
          <p:cNvSpPr/>
          <p:nvPr/>
        </p:nvSpPr>
        <p:spPr>
          <a:xfrm rot="5400000">
            <a:off x="1731169" y="3317082"/>
            <a:ext cx="352425" cy="287337"/>
          </a:xfrm>
          <a:prstGeom prst="bentUpArrow">
            <a:avLst/>
          </a:prstGeom>
          <a:solidFill>
            <a:srgbClr val="7030A0"/>
          </a:solidFill>
          <a:ln w="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9" name="8 Flecha doblada hacia arriba"/>
          <p:cNvSpPr/>
          <p:nvPr/>
        </p:nvSpPr>
        <p:spPr>
          <a:xfrm rot="5400000">
            <a:off x="1551782" y="3785394"/>
            <a:ext cx="711200" cy="287337"/>
          </a:xfrm>
          <a:prstGeom prst="bentUpArrow">
            <a:avLst/>
          </a:prstGeom>
          <a:solidFill>
            <a:srgbClr val="7030A0"/>
          </a:solidFill>
          <a:ln w="0"/>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eaLnBrk="1" fontAlgn="auto" hangingPunct="1">
              <a:spcBef>
                <a:spcPts val="0"/>
              </a:spcBef>
              <a:spcAft>
                <a:spcPts val="0"/>
              </a:spcAft>
              <a:defRPr/>
            </a:pPr>
            <a:endParaRPr lang="es-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ctrTitle"/>
          </p:nvPr>
        </p:nvSpPr>
        <p:spPr>
          <a:xfrm>
            <a:off x="611188" y="260350"/>
            <a:ext cx="7772400" cy="1109663"/>
          </a:xfrm>
        </p:spPr>
        <p:txBody>
          <a:bodyPr/>
          <a:lstStyle/>
          <a:p>
            <a:pPr eaLnBrk="1" hangingPunct="1"/>
            <a:r>
              <a:rPr lang="es-AR" sz="4000" smtClean="0">
                <a:solidFill>
                  <a:srgbClr val="7030A0"/>
                </a:solidFill>
              </a:rPr>
              <a:t>Estadística descriptiva</a:t>
            </a:r>
          </a:p>
        </p:txBody>
      </p:sp>
      <p:sp>
        <p:nvSpPr>
          <p:cNvPr id="3" name="2 Subtítulo"/>
          <p:cNvSpPr>
            <a:spLocks noGrp="1"/>
          </p:cNvSpPr>
          <p:nvPr>
            <p:ph type="subTitle" idx="1"/>
          </p:nvPr>
        </p:nvSpPr>
        <p:spPr>
          <a:xfrm>
            <a:off x="866775" y="1074738"/>
            <a:ext cx="7881938" cy="5449887"/>
          </a:xfrm>
        </p:spPr>
        <p:txBody>
          <a:bodyPr rtlCol="0">
            <a:noAutofit/>
          </a:bodyPr>
          <a:lstStyle/>
          <a:p>
            <a:pPr algn="just" eaLnBrk="1" fontAlgn="auto" hangingPunct="1">
              <a:spcAft>
                <a:spcPts val="0"/>
              </a:spcAft>
              <a:defRPr/>
            </a:pPr>
            <a:r>
              <a:rPr lang="es-AR" sz="2000" dirty="0" smtClean="0"/>
              <a:t> </a:t>
            </a:r>
            <a:endParaRPr lang="es-AR" sz="2000" dirty="0" smtClean="0">
              <a:solidFill>
                <a:schemeClr val="tx1"/>
              </a:solidFill>
            </a:endParaRPr>
          </a:p>
          <a:p>
            <a:pPr algn="just" eaLnBrk="1" fontAlgn="auto" hangingPunct="1">
              <a:spcAft>
                <a:spcPts val="0"/>
              </a:spcAft>
              <a:defRPr/>
            </a:pPr>
            <a:r>
              <a:rPr lang="es-AR" sz="2000" dirty="0" smtClean="0">
                <a:solidFill>
                  <a:srgbClr val="7030A0"/>
                </a:solidFill>
              </a:rPr>
              <a:t>TIPOS DE DATOS</a:t>
            </a:r>
            <a:r>
              <a:rPr lang="es-AR" sz="2000" dirty="0" smtClean="0">
                <a:solidFill>
                  <a:schemeClr val="tx1"/>
                </a:solidFill>
              </a:rPr>
              <a:t>:</a:t>
            </a:r>
          </a:p>
          <a:p>
            <a:pPr algn="just" eaLnBrk="1" fontAlgn="auto" hangingPunct="1">
              <a:spcAft>
                <a:spcPts val="0"/>
              </a:spcAft>
              <a:defRPr/>
            </a:pPr>
            <a:r>
              <a:rPr lang="es-AR" sz="2000" dirty="0" smtClean="0">
                <a:solidFill>
                  <a:srgbClr val="7030A0"/>
                </a:solidFill>
              </a:rPr>
              <a:t>Numéricos: </a:t>
            </a:r>
            <a:r>
              <a:rPr lang="es-AR" sz="2000" dirty="0" smtClean="0"/>
              <a:t>el resultado de la observación o medición es un número </a:t>
            </a:r>
          </a:p>
          <a:p>
            <a:pPr algn="just" eaLnBrk="1" fontAlgn="auto" hangingPunct="1">
              <a:spcAft>
                <a:spcPts val="0"/>
              </a:spcAft>
              <a:defRPr/>
            </a:pPr>
            <a:endParaRPr lang="es-AR" sz="2000" dirty="0" smtClean="0">
              <a:solidFill>
                <a:srgbClr val="7030A0"/>
              </a:solidFill>
            </a:endParaRPr>
          </a:p>
          <a:p>
            <a:pPr algn="just" eaLnBrk="1" fontAlgn="auto" hangingPunct="1">
              <a:spcAft>
                <a:spcPts val="0"/>
              </a:spcAft>
              <a:defRPr/>
            </a:pPr>
            <a:r>
              <a:rPr lang="es-AR" sz="2000" dirty="0" smtClean="0">
                <a:solidFill>
                  <a:srgbClr val="7030A0"/>
                </a:solidFill>
              </a:rPr>
              <a:t> </a:t>
            </a:r>
            <a:r>
              <a:rPr lang="es-AR" sz="2000" dirty="0">
                <a:solidFill>
                  <a:srgbClr val="7030A0"/>
                </a:solidFill>
              </a:rPr>
              <a:t> </a:t>
            </a:r>
            <a:r>
              <a:rPr lang="es-AR" sz="2000" dirty="0" smtClean="0">
                <a:solidFill>
                  <a:srgbClr val="7030A0"/>
                </a:solidFill>
              </a:rPr>
              <a:t>           </a:t>
            </a:r>
            <a:r>
              <a:rPr lang="es-AR" sz="2000" b="1" dirty="0" smtClean="0"/>
              <a:t> </a:t>
            </a:r>
            <a:r>
              <a:rPr lang="es-AR" sz="2000" dirty="0" smtClean="0">
                <a:solidFill>
                  <a:srgbClr val="7030A0"/>
                </a:solidFill>
              </a:rPr>
              <a:t>Discretos</a:t>
            </a:r>
            <a:r>
              <a:rPr lang="es-AR" sz="2000" dirty="0" smtClean="0">
                <a:solidFill>
                  <a:schemeClr val="tx1"/>
                </a:solidFill>
              </a:rPr>
              <a:t>: La variable sólo puede tomar un cierto conjunto de        	valores posibles. En general, aparecen por conteo.</a:t>
            </a:r>
          </a:p>
          <a:p>
            <a:pPr algn="just" eaLnBrk="1" fontAlgn="auto" hangingPunct="1">
              <a:spcAft>
                <a:spcPts val="0"/>
              </a:spcAft>
              <a:defRPr/>
            </a:pPr>
            <a:r>
              <a:rPr lang="es-AR" sz="2000" dirty="0" smtClean="0">
                <a:solidFill>
                  <a:schemeClr val="tx1"/>
                </a:solidFill>
              </a:rPr>
              <a:t>                   (número de miembros del hogar, número de intervenciones     	quirúrgicas, número de casos notificados de una cierta patología.)</a:t>
            </a:r>
          </a:p>
          <a:p>
            <a:pPr algn="just" eaLnBrk="1" fontAlgn="auto" hangingPunct="1">
              <a:spcAft>
                <a:spcPts val="0"/>
              </a:spcAft>
              <a:defRPr/>
            </a:pPr>
            <a:r>
              <a:rPr lang="es-AR" sz="2000" dirty="0">
                <a:solidFill>
                  <a:schemeClr val="tx1"/>
                </a:solidFill>
              </a:rPr>
              <a:t> </a:t>
            </a:r>
            <a:r>
              <a:rPr lang="es-AR" sz="2000" dirty="0" smtClean="0">
                <a:solidFill>
                  <a:schemeClr val="tx1"/>
                </a:solidFill>
              </a:rPr>
              <a:t>             </a:t>
            </a:r>
            <a:r>
              <a:rPr lang="es-AR" sz="2000" dirty="0" smtClean="0">
                <a:solidFill>
                  <a:srgbClr val="7030A0"/>
                </a:solidFill>
              </a:rPr>
              <a:t>Continuos:</a:t>
            </a:r>
            <a:r>
              <a:rPr lang="es-AR" sz="2000" dirty="0" smtClean="0">
                <a:solidFill>
                  <a:schemeClr val="tx1"/>
                </a:solidFill>
              </a:rPr>
              <a:t> Generalmente son el resultado de una medición que 	se expresa en unidades. Las mediciones pueden tomar 	teóricamente un conjunto infinito de valores posibles dentro de 	un rango. En la práctica los valores posibles de la variable están 	limitados por la precisión del método de medición o por el modo 	de registro.</a:t>
            </a:r>
          </a:p>
          <a:p>
            <a:pPr algn="just" eaLnBrk="1" fontAlgn="auto" hangingPunct="1">
              <a:spcAft>
                <a:spcPts val="0"/>
              </a:spcAft>
              <a:defRPr/>
            </a:pPr>
            <a:r>
              <a:rPr lang="es-AR" sz="2000" dirty="0" smtClean="0">
                <a:solidFill>
                  <a:schemeClr val="tx1"/>
                </a:solidFill>
              </a:rPr>
              <a:t>		( altura, peso, pH, nivel de colesterol en sangre.)</a:t>
            </a:r>
          </a:p>
          <a:p>
            <a:pPr algn="just" eaLnBrk="1" fontAlgn="auto" hangingPunct="1">
              <a:spcAft>
                <a:spcPts val="0"/>
              </a:spcAft>
              <a:defRPr/>
            </a:pPr>
            <a:endParaRPr lang="es-AR" sz="2000" dirty="0" smtClean="0">
              <a:solidFill>
                <a:schemeClr val="tx1"/>
              </a:solidFill>
            </a:endParaRPr>
          </a:p>
          <a:p>
            <a:pPr algn="just" eaLnBrk="1" fontAlgn="auto" hangingPunct="1">
              <a:spcAft>
                <a:spcPts val="0"/>
              </a:spcAft>
              <a:defRPr/>
            </a:pPr>
            <a:endParaRPr lang="es-AR" sz="2000" dirty="0">
              <a:solidFill>
                <a:srgbClr val="7030A0"/>
              </a:solidFill>
            </a:endParaRPr>
          </a:p>
        </p:txBody>
      </p:sp>
      <p:sp>
        <p:nvSpPr>
          <p:cNvPr id="6" name="5 Flecha doblada hacia arriba"/>
          <p:cNvSpPr/>
          <p:nvPr/>
        </p:nvSpPr>
        <p:spPr>
          <a:xfrm rot="5400000">
            <a:off x="1115219" y="2348707"/>
            <a:ext cx="647700" cy="360362"/>
          </a:xfrm>
          <a:prstGeom prst="bentUpArrow">
            <a:avLst/>
          </a:prstGeom>
          <a:solidFill>
            <a:srgbClr val="7030A0"/>
          </a:solidFill>
          <a:ln w="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7" name="6 Flecha doblada hacia arriba"/>
          <p:cNvSpPr/>
          <p:nvPr/>
        </p:nvSpPr>
        <p:spPr>
          <a:xfrm rot="5400000">
            <a:off x="686594" y="3280569"/>
            <a:ext cx="1504950" cy="360362"/>
          </a:xfrm>
          <a:prstGeom prst="bentUpArrow">
            <a:avLst/>
          </a:prstGeom>
          <a:solidFill>
            <a:srgbClr val="7030A0"/>
          </a:solidFill>
          <a:ln w="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ctrTitle"/>
          </p:nvPr>
        </p:nvSpPr>
        <p:spPr>
          <a:xfrm>
            <a:off x="611188" y="260350"/>
            <a:ext cx="7772400" cy="1109663"/>
          </a:xfrm>
        </p:spPr>
        <p:txBody>
          <a:bodyPr/>
          <a:lstStyle/>
          <a:p>
            <a:pPr eaLnBrk="1" hangingPunct="1"/>
            <a:r>
              <a:rPr lang="es-AR" sz="4000" smtClean="0">
                <a:solidFill>
                  <a:srgbClr val="7030A0"/>
                </a:solidFill>
              </a:rPr>
              <a:t>Estadística descriptiva</a:t>
            </a:r>
          </a:p>
        </p:txBody>
      </p:sp>
      <p:sp>
        <p:nvSpPr>
          <p:cNvPr id="3" name="2 Subtítulo"/>
          <p:cNvSpPr>
            <a:spLocks noGrp="1"/>
          </p:cNvSpPr>
          <p:nvPr>
            <p:ph type="subTitle" idx="1"/>
          </p:nvPr>
        </p:nvSpPr>
        <p:spPr>
          <a:xfrm>
            <a:off x="866775" y="1074738"/>
            <a:ext cx="7881938" cy="5449887"/>
          </a:xfrm>
        </p:spPr>
        <p:txBody>
          <a:bodyPr rtlCol="0">
            <a:noAutofit/>
          </a:bodyPr>
          <a:lstStyle/>
          <a:p>
            <a:pPr algn="just" eaLnBrk="1" fontAlgn="auto" hangingPunct="1">
              <a:spcAft>
                <a:spcPts val="0"/>
              </a:spcAft>
              <a:defRPr/>
            </a:pPr>
            <a:r>
              <a:rPr lang="es-AR" sz="2000" dirty="0" smtClean="0"/>
              <a:t> </a:t>
            </a:r>
            <a:endParaRPr lang="es-AR" sz="2000" dirty="0" smtClean="0">
              <a:solidFill>
                <a:schemeClr val="tx1"/>
              </a:solidFill>
            </a:endParaRPr>
          </a:p>
          <a:p>
            <a:pPr algn="just" eaLnBrk="1" fontAlgn="auto" hangingPunct="1">
              <a:spcAft>
                <a:spcPts val="0"/>
              </a:spcAft>
              <a:defRPr/>
            </a:pPr>
            <a:r>
              <a:rPr lang="es-AR" sz="2000" dirty="0" smtClean="0">
                <a:solidFill>
                  <a:schemeClr val="tx1"/>
                </a:solidFill>
              </a:rPr>
              <a:t>El tipo de dato nos permite decidir qué análisis estadístico utilizar.</a:t>
            </a:r>
          </a:p>
          <a:p>
            <a:pPr algn="just" eaLnBrk="1" fontAlgn="auto" hangingPunct="1">
              <a:spcAft>
                <a:spcPts val="0"/>
              </a:spcAft>
              <a:defRPr/>
            </a:pPr>
            <a:endParaRPr lang="es-AR" sz="2000" dirty="0" smtClean="0">
              <a:solidFill>
                <a:schemeClr val="tx1"/>
              </a:solidFill>
            </a:endParaRPr>
          </a:p>
          <a:p>
            <a:pPr algn="just" eaLnBrk="1" fontAlgn="auto" hangingPunct="1">
              <a:spcAft>
                <a:spcPts val="0"/>
              </a:spcAft>
              <a:defRPr/>
            </a:pPr>
            <a:r>
              <a:rPr lang="es-AR" sz="2000" dirty="0" smtClean="0">
                <a:solidFill>
                  <a:schemeClr val="tx1"/>
                </a:solidFill>
              </a:rPr>
              <a:t>Ejemplo: Edad </a:t>
            </a:r>
            <a:r>
              <a:rPr lang="es-AR" sz="2000" dirty="0">
                <a:solidFill>
                  <a:schemeClr val="tx1"/>
                </a:solidFill>
              </a:rPr>
              <a:t>es continua, pero si se la registra </a:t>
            </a:r>
            <a:r>
              <a:rPr lang="es-AR" sz="2000" dirty="0" smtClean="0">
                <a:solidFill>
                  <a:schemeClr val="tx1"/>
                </a:solidFill>
              </a:rPr>
              <a:t>en años </a:t>
            </a:r>
            <a:r>
              <a:rPr lang="es-AR" sz="2000" dirty="0">
                <a:solidFill>
                  <a:schemeClr val="tx1"/>
                </a:solidFill>
              </a:rPr>
              <a:t>resulta ser discreta. En estudios con adultos, en que la edad va de 20 a 70 años, por</a:t>
            </a:r>
          </a:p>
          <a:p>
            <a:pPr algn="just" eaLnBrk="1" fontAlgn="auto" hangingPunct="1">
              <a:spcAft>
                <a:spcPts val="0"/>
              </a:spcAft>
              <a:defRPr/>
            </a:pPr>
            <a:r>
              <a:rPr lang="es-AR" sz="2000" dirty="0">
                <a:solidFill>
                  <a:schemeClr val="tx1"/>
                </a:solidFill>
              </a:rPr>
              <a:t>ejemplo, no hay problemas en tratarla como continua, ya que el número de valores </a:t>
            </a:r>
            <a:r>
              <a:rPr lang="es-AR" sz="2000" dirty="0" smtClean="0">
                <a:solidFill>
                  <a:schemeClr val="tx1"/>
                </a:solidFill>
              </a:rPr>
              <a:t>posibles es </a:t>
            </a:r>
            <a:r>
              <a:rPr lang="es-AR" sz="2000" dirty="0">
                <a:solidFill>
                  <a:schemeClr val="tx1"/>
                </a:solidFill>
              </a:rPr>
              <a:t>muy grande. Pero en el caso de niños en edad preescolar, si la edad se registra en </a:t>
            </a:r>
            <a:r>
              <a:rPr lang="es-AR" sz="2000" dirty="0" smtClean="0">
                <a:solidFill>
                  <a:schemeClr val="tx1"/>
                </a:solidFill>
              </a:rPr>
              <a:t>años debe </a:t>
            </a:r>
            <a:r>
              <a:rPr lang="es-AR" sz="2000" dirty="0">
                <a:solidFill>
                  <a:schemeClr val="tx1"/>
                </a:solidFill>
              </a:rPr>
              <a:t>tratarse como discreta, en tanto que si se la registra en meses puede tratarse </a:t>
            </a:r>
            <a:r>
              <a:rPr lang="es-AR" sz="2000" dirty="0" smtClean="0">
                <a:solidFill>
                  <a:schemeClr val="tx1"/>
                </a:solidFill>
              </a:rPr>
              <a:t>como continua</a:t>
            </a:r>
            <a:r>
              <a:rPr lang="es-AR" sz="2000" dirty="0">
                <a:solidFill>
                  <a:schemeClr val="tx1"/>
                </a:solidFill>
              </a:rPr>
              <a:t>.</a:t>
            </a:r>
          </a:p>
          <a:p>
            <a:pPr algn="just" eaLnBrk="1" fontAlgn="auto" hangingPunct="1">
              <a:spcAft>
                <a:spcPts val="0"/>
              </a:spcAft>
              <a:defRPr/>
            </a:pPr>
            <a:endParaRPr lang="es-AR" sz="2000" dirty="0" smtClean="0">
              <a:solidFill>
                <a:schemeClr val="tx1"/>
              </a:solidFill>
            </a:endParaRPr>
          </a:p>
          <a:p>
            <a:pPr algn="just" eaLnBrk="1" fontAlgn="auto" hangingPunct="1">
              <a:spcAft>
                <a:spcPts val="0"/>
              </a:spcAft>
              <a:defRPr/>
            </a:pPr>
            <a:r>
              <a:rPr lang="es-AR" sz="2000" dirty="0" smtClean="0">
                <a:solidFill>
                  <a:schemeClr val="tx1"/>
                </a:solidFill>
              </a:rPr>
              <a:t>Los </a:t>
            </a:r>
            <a:r>
              <a:rPr lang="es-AR" sz="2000" dirty="0">
                <a:solidFill>
                  <a:schemeClr val="tx1"/>
                </a:solidFill>
              </a:rPr>
              <a:t>datos numéricos (discretos o continuos) pueden ser transformados en categóricos y </a:t>
            </a:r>
            <a:r>
              <a:rPr lang="es-AR" sz="2000" dirty="0" smtClean="0">
                <a:solidFill>
                  <a:schemeClr val="tx1"/>
                </a:solidFill>
              </a:rPr>
              <a:t>ser tratados </a:t>
            </a:r>
            <a:r>
              <a:rPr lang="es-AR" sz="2000" dirty="0">
                <a:solidFill>
                  <a:schemeClr val="tx1"/>
                </a:solidFill>
              </a:rPr>
              <a:t>como tales. </a:t>
            </a:r>
            <a:endParaRPr lang="es-AR" sz="2000" dirty="0" smtClean="0">
              <a:solidFill>
                <a:schemeClr val="tx1"/>
              </a:solidFill>
            </a:endParaRPr>
          </a:p>
          <a:p>
            <a:pPr algn="just" eaLnBrk="1" fontAlgn="auto" hangingPunct="1">
              <a:spcAft>
                <a:spcPts val="0"/>
              </a:spcAft>
              <a:defRPr/>
            </a:pPr>
            <a:r>
              <a:rPr lang="es-AR" sz="2000" dirty="0" smtClean="0">
                <a:solidFill>
                  <a:schemeClr val="tx1"/>
                </a:solidFill>
              </a:rPr>
              <a:t>Aunque </a:t>
            </a:r>
            <a:r>
              <a:rPr lang="es-AR" sz="2000" dirty="0">
                <a:solidFill>
                  <a:schemeClr val="tx1"/>
                </a:solidFill>
              </a:rPr>
              <a:t>esto es correcto no necesariamente es eficiente y </a:t>
            </a:r>
            <a:r>
              <a:rPr lang="es-AR" sz="2000" i="1" dirty="0">
                <a:solidFill>
                  <a:schemeClr val="tx1"/>
                </a:solidFill>
              </a:rPr>
              <a:t>siempre </a:t>
            </a:r>
            <a:r>
              <a:rPr lang="es-AR" sz="2000" i="1" dirty="0" smtClean="0">
                <a:solidFill>
                  <a:schemeClr val="tx1"/>
                </a:solidFill>
              </a:rPr>
              <a:t>es </a:t>
            </a:r>
            <a:r>
              <a:rPr lang="es-AR" sz="2000" dirty="0" smtClean="0">
                <a:solidFill>
                  <a:schemeClr val="tx1"/>
                </a:solidFill>
              </a:rPr>
              <a:t>preferible </a:t>
            </a:r>
            <a:r>
              <a:rPr lang="es-AR" sz="2000" dirty="0">
                <a:solidFill>
                  <a:schemeClr val="tx1"/>
                </a:solidFill>
              </a:rPr>
              <a:t>registrar el valor numérico de la </a:t>
            </a:r>
            <a:r>
              <a:rPr lang="es-AR" sz="2000" dirty="0" smtClean="0">
                <a:solidFill>
                  <a:schemeClr val="tx1"/>
                </a:solidFill>
              </a:rPr>
              <a:t>medición.</a:t>
            </a:r>
            <a:endParaRPr lang="es-AR" sz="20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ctrTitle"/>
          </p:nvPr>
        </p:nvSpPr>
        <p:spPr>
          <a:xfrm>
            <a:off x="611188" y="260350"/>
            <a:ext cx="7772400" cy="1109663"/>
          </a:xfrm>
        </p:spPr>
        <p:txBody>
          <a:bodyPr/>
          <a:lstStyle/>
          <a:p>
            <a:pPr eaLnBrk="1" hangingPunct="1"/>
            <a:r>
              <a:rPr lang="es-AR" sz="4000" smtClean="0">
                <a:solidFill>
                  <a:srgbClr val="7030A0"/>
                </a:solidFill>
              </a:rPr>
              <a:t>Estadística descriptiva</a:t>
            </a:r>
          </a:p>
        </p:txBody>
      </p:sp>
      <p:sp>
        <p:nvSpPr>
          <p:cNvPr id="3" name="2 Subtítulo"/>
          <p:cNvSpPr>
            <a:spLocks noGrp="1"/>
          </p:cNvSpPr>
          <p:nvPr>
            <p:ph type="subTitle" idx="1"/>
          </p:nvPr>
        </p:nvSpPr>
        <p:spPr>
          <a:xfrm>
            <a:off x="866775" y="1074738"/>
            <a:ext cx="7881938" cy="5449887"/>
          </a:xfrm>
        </p:spPr>
        <p:txBody>
          <a:bodyPr rtlCol="0">
            <a:noAutofit/>
          </a:bodyPr>
          <a:lstStyle/>
          <a:p>
            <a:pPr algn="just" eaLnBrk="1" fontAlgn="auto" hangingPunct="1">
              <a:spcAft>
                <a:spcPts val="0"/>
              </a:spcAft>
              <a:defRPr/>
            </a:pPr>
            <a:r>
              <a:rPr lang="es-AR" sz="2000" dirty="0" smtClean="0"/>
              <a:t> </a:t>
            </a:r>
            <a:endParaRPr lang="es-AR" sz="2000" dirty="0" smtClean="0">
              <a:solidFill>
                <a:schemeClr val="tx1"/>
              </a:solidFill>
            </a:endParaRPr>
          </a:p>
          <a:p>
            <a:pPr algn="just" eaLnBrk="1" fontAlgn="auto" hangingPunct="1">
              <a:spcAft>
                <a:spcPts val="0"/>
              </a:spcAft>
              <a:defRPr/>
            </a:pPr>
            <a:r>
              <a:rPr lang="es-AR" sz="2000" b="1" dirty="0" smtClean="0">
                <a:solidFill>
                  <a:schemeClr val="tx1"/>
                </a:solidFill>
              </a:rPr>
              <a:t>¿</a:t>
            </a:r>
            <a:r>
              <a:rPr lang="es-AR" sz="2000" b="1" dirty="0">
                <a:solidFill>
                  <a:schemeClr val="tx1"/>
                </a:solidFill>
              </a:rPr>
              <a:t>Por qué es importante identificar el tipo de datos?</a:t>
            </a:r>
          </a:p>
          <a:p>
            <a:pPr algn="just" eaLnBrk="1" fontAlgn="auto" hangingPunct="1">
              <a:spcAft>
                <a:spcPts val="0"/>
              </a:spcAft>
              <a:defRPr/>
            </a:pPr>
            <a:endParaRPr lang="es-AR" sz="2000" dirty="0" smtClean="0">
              <a:solidFill>
                <a:schemeClr val="tx1"/>
              </a:solidFill>
            </a:endParaRPr>
          </a:p>
          <a:p>
            <a:pPr algn="just" eaLnBrk="1" fontAlgn="auto" hangingPunct="1">
              <a:spcAft>
                <a:spcPts val="0"/>
              </a:spcAft>
              <a:defRPr/>
            </a:pPr>
            <a:r>
              <a:rPr lang="es-AR" sz="2000" dirty="0" smtClean="0">
                <a:solidFill>
                  <a:schemeClr val="tx1"/>
                </a:solidFill>
              </a:rPr>
              <a:t>Porque </a:t>
            </a:r>
            <a:r>
              <a:rPr lang="es-AR" sz="2000" dirty="0">
                <a:solidFill>
                  <a:schemeClr val="tx1"/>
                </a:solidFill>
              </a:rPr>
              <a:t>el tipo de datos DETERMINA el método de análisis apropiado y válido y </a:t>
            </a:r>
            <a:r>
              <a:rPr lang="es-AR" sz="2000" dirty="0" smtClean="0">
                <a:solidFill>
                  <a:schemeClr val="tx1"/>
                </a:solidFill>
              </a:rPr>
              <a:t>cada método </a:t>
            </a:r>
            <a:r>
              <a:rPr lang="es-AR" sz="2000" dirty="0">
                <a:solidFill>
                  <a:schemeClr val="tx1"/>
                </a:solidFill>
              </a:rPr>
              <a:t>de análisis estadístico es específico para un cierto tipo de datos. </a:t>
            </a:r>
            <a:endParaRPr lang="es-AR" sz="2000" dirty="0" smtClean="0">
              <a:solidFill>
                <a:schemeClr val="tx1"/>
              </a:solidFill>
            </a:endParaRPr>
          </a:p>
          <a:p>
            <a:pPr algn="just" eaLnBrk="1" fontAlgn="auto" hangingPunct="1">
              <a:spcAft>
                <a:spcPts val="0"/>
              </a:spcAft>
              <a:defRPr/>
            </a:pPr>
            <a:endParaRPr lang="es-AR" sz="2000" dirty="0" smtClean="0">
              <a:solidFill>
                <a:schemeClr val="tx1"/>
              </a:solidFill>
            </a:endParaRPr>
          </a:p>
          <a:p>
            <a:pPr algn="just" eaLnBrk="1" fontAlgn="auto" hangingPunct="1">
              <a:spcAft>
                <a:spcPts val="0"/>
              </a:spcAft>
              <a:defRPr/>
            </a:pPr>
            <a:r>
              <a:rPr lang="es-AR" sz="2000" dirty="0" smtClean="0">
                <a:solidFill>
                  <a:schemeClr val="tx1"/>
                </a:solidFill>
              </a:rPr>
              <a:t>La </a:t>
            </a:r>
            <a:r>
              <a:rPr lang="es-AR" sz="2000" dirty="0">
                <a:solidFill>
                  <a:schemeClr val="tx1"/>
                </a:solidFill>
              </a:rPr>
              <a:t>distinción </a:t>
            </a:r>
            <a:r>
              <a:rPr lang="es-AR" sz="2000" dirty="0" smtClean="0">
                <a:solidFill>
                  <a:schemeClr val="tx1"/>
                </a:solidFill>
              </a:rPr>
              <a:t>más importante </a:t>
            </a:r>
            <a:r>
              <a:rPr lang="es-AR" sz="2000" dirty="0">
                <a:solidFill>
                  <a:schemeClr val="tx1"/>
                </a:solidFill>
              </a:rPr>
              <a:t>es entre datos numéricos y categóricos.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r>
              <a:rPr lang="es-AR" sz="3100" dirty="0" smtClean="0">
                <a:solidFill>
                  <a:srgbClr val="7030A0"/>
                </a:solidFill>
              </a:rPr>
              <a:t> </a:t>
            </a:r>
            <a:br>
              <a:rPr lang="es-AR" sz="3100" dirty="0" smtClean="0">
                <a:solidFill>
                  <a:srgbClr val="7030A0"/>
                </a:solidFill>
              </a:rPr>
            </a:br>
            <a:r>
              <a:rPr lang="es-AR" sz="2700" dirty="0" smtClean="0">
                <a:solidFill>
                  <a:srgbClr val="7030A0"/>
                </a:solidFill>
              </a:rPr>
              <a:t>REPRESENTACIÓN DE DATOS CATEGÓRICOS</a:t>
            </a:r>
            <a:endParaRPr lang="es-AR" sz="4000" dirty="0">
              <a:solidFill>
                <a:srgbClr val="7030A0"/>
              </a:solidFill>
            </a:endParaRPr>
          </a:p>
        </p:txBody>
      </p:sp>
      <p:sp>
        <p:nvSpPr>
          <p:cNvPr id="3" name="2 Subtítulo"/>
          <p:cNvSpPr>
            <a:spLocks noGrp="1"/>
          </p:cNvSpPr>
          <p:nvPr>
            <p:ph type="subTitle" idx="1"/>
          </p:nvPr>
        </p:nvSpPr>
        <p:spPr>
          <a:xfrm>
            <a:off x="866775" y="981075"/>
            <a:ext cx="7881938" cy="5543550"/>
          </a:xfrm>
        </p:spPr>
        <p:txBody>
          <a:bodyPr rtlCol="0">
            <a:noAutofit/>
          </a:bodyPr>
          <a:lstStyle/>
          <a:p>
            <a:pPr algn="just" eaLnBrk="1" fontAlgn="auto" hangingPunct="1">
              <a:spcAft>
                <a:spcPts val="0"/>
              </a:spcAft>
              <a:defRPr/>
            </a:pPr>
            <a:r>
              <a:rPr lang="es-AR" sz="2000" dirty="0" smtClean="0"/>
              <a:t> </a:t>
            </a:r>
            <a:endParaRPr lang="es-AR" sz="2000" b="1" dirty="0" smtClean="0">
              <a:solidFill>
                <a:srgbClr val="7030A0"/>
              </a:solidFill>
            </a:endParaRPr>
          </a:p>
          <a:p>
            <a:pPr algn="just" eaLnBrk="1" fontAlgn="auto" hangingPunct="1">
              <a:spcAft>
                <a:spcPts val="0"/>
              </a:spcAft>
              <a:defRPr/>
            </a:pPr>
            <a:r>
              <a:rPr lang="es-AR" sz="2000" b="1" dirty="0" smtClean="0">
                <a:solidFill>
                  <a:schemeClr val="tx1"/>
                </a:solidFill>
              </a:rPr>
              <a:t> </a:t>
            </a:r>
            <a:r>
              <a:rPr lang="es-AR" sz="2000" dirty="0" smtClean="0">
                <a:solidFill>
                  <a:srgbClr val="7030A0"/>
                </a:solidFill>
              </a:rPr>
              <a:t>TABLA </a:t>
            </a:r>
            <a:r>
              <a:rPr lang="es-AR" sz="2000" dirty="0">
                <a:solidFill>
                  <a:srgbClr val="7030A0"/>
                </a:solidFill>
              </a:rPr>
              <a:t>DE FRECUENCIA</a:t>
            </a:r>
          </a:p>
          <a:p>
            <a:pPr algn="just" eaLnBrk="1" fontAlgn="auto" hangingPunct="1">
              <a:spcAft>
                <a:spcPts val="0"/>
              </a:spcAft>
              <a:defRPr/>
            </a:pPr>
            <a:r>
              <a:rPr lang="es-AR" sz="2000" dirty="0">
                <a:solidFill>
                  <a:schemeClr val="tx1"/>
                </a:solidFill>
              </a:rPr>
              <a:t>El modo más simple de presentar datos categóricos es por medio de una tabla </a:t>
            </a:r>
            <a:r>
              <a:rPr lang="es-AR" sz="2000" dirty="0" smtClean="0">
                <a:solidFill>
                  <a:schemeClr val="tx1"/>
                </a:solidFill>
              </a:rPr>
              <a:t>de frecuencias que indica </a:t>
            </a:r>
            <a:r>
              <a:rPr lang="es-AR" sz="2000" dirty="0">
                <a:solidFill>
                  <a:schemeClr val="tx1"/>
                </a:solidFill>
              </a:rPr>
              <a:t>el número </a:t>
            </a:r>
            <a:r>
              <a:rPr lang="es-AR" sz="2000" dirty="0" smtClean="0">
                <a:solidFill>
                  <a:schemeClr val="tx1"/>
                </a:solidFill>
              </a:rPr>
              <a:t>observaciones que </a:t>
            </a:r>
            <a:r>
              <a:rPr lang="es-AR" sz="2000" dirty="0">
                <a:solidFill>
                  <a:schemeClr val="tx1"/>
                </a:solidFill>
              </a:rPr>
              <a:t>caen en cada una </a:t>
            </a:r>
            <a:r>
              <a:rPr lang="es-AR" sz="2000" dirty="0" smtClean="0">
                <a:solidFill>
                  <a:schemeClr val="tx1"/>
                </a:solidFill>
              </a:rPr>
              <a:t>de las </a:t>
            </a:r>
            <a:r>
              <a:rPr lang="es-AR" sz="2000" dirty="0">
                <a:solidFill>
                  <a:schemeClr val="tx1"/>
                </a:solidFill>
              </a:rPr>
              <a:t>clases de la </a:t>
            </a:r>
            <a:r>
              <a:rPr lang="es-AR" sz="2000" dirty="0" smtClean="0">
                <a:solidFill>
                  <a:schemeClr val="tx1"/>
                </a:solidFill>
              </a:rPr>
              <a:t>variable.</a:t>
            </a:r>
          </a:p>
          <a:p>
            <a:pPr algn="just" eaLnBrk="1" fontAlgn="auto" hangingPunct="1">
              <a:spcAft>
                <a:spcPts val="0"/>
              </a:spcAft>
              <a:defRPr/>
            </a:pPr>
            <a:r>
              <a:rPr lang="es-AR" sz="2000" b="1" dirty="0" smtClean="0">
                <a:solidFill>
                  <a:schemeClr val="tx1"/>
                </a:solidFill>
              </a:rPr>
              <a:t>  </a:t>
            </a:r>
          </a:p>
          <a:p>
            <a:pPr algn="just" eaLnBrk="1" fontAlgn="auto" hangingPunct="1">
              <a:spcAft>
                <a:spcPts val="0"/>
              </a:spcAft>
              <a:defRPr/>
            </a:pPr>
            <a:r>
              <a:rPr lang="es-AR" sz="2000" dirty="0" smtClean="0">
                <a:solidFill>
                  <a:srgbClr val="7030A0"/>
                </a:solidFill>
              </a:rPr>
              <a:t>GRÁFICO </a:t>
            </a:r>
            <a:r>
              <a:rPr lang="es-AR" sz="2000" dirty="0">
                <a:solidFill>
                  <a:srgbClr val="7030A0"/>
                </a:solidFill>
              </a:rPr>
              <a:t>DE BARRAS</a:t>
            </a:r>
          </a:p>
          <a:p>
            <a:pPr algn="just" eaLnBrk="1" fontAlgn="auto" hangingPunct="1">
              <a:spcAft>
                <a:spcPts val="0"/>
              </a:spcAft>
              <a:defRPr/>
            </a:pPr>
            <a:r>
              <a:rPr lang="es-AR" sz="2000" dirty="0" smtClean="0">
                <a:solidFill>
                  <a:schemeClr val="tx1"/>
                </a:solidFill>
              </a:rPr>
              <a:t>A cada categoría </a:t>
            </a:r>
            <a:r>
              <a:rPr lang="es-AR" sz="2000" dirty="0">
                <a:solidFill>
                  <a:schemeClr val="tx1"/>
                </a:solidFill>
              </a:rPr>
              <a:t>o clase de la variable se le asocia una barra cuya </a:t>
            </a:r>
            <a:r>
              <a:rPr lang="es-AR" sz="2000" i="1" dirty="0">
                <a:solidFill>
                  <a:schemeClr val="tx1"/>
                </a:solidFill>
              </a:rPr>
              <a:t>altura representa la frecuencia </a:t>
            </a:r>
            <a:r>
              <a:rPr lang="es-AR" sz="2000" dirty="0" smtClean="0">
                <a:solidFill>
                  <a:schemeClr val="tx1"/>
                </a:solidFill>
              </a:rPr>
              <a:t>o</a:t>
            </a:r>
            <a:r>
              <a:rPr lang="es-AR" sz="2000" i="1" dirty="0" smtClean="0">
                <a:solidFill>
                  <a:schemeClr val="tx1"/>
                </a:solidFill>
              </a:rPr>
              <a:t> la </a:t>
            </a:r>
            <a:r>
              <a:rPr lang="es-AR" sz="2000" i="1" dirty="0">
                <a:solidFill>
                  <a:schemeClr val="tx1"/>
                </a:solidFill>
              </a:rPr>
              <a:t>frecuencia relativa </a:t>
            </a:r>
            <a:r>
              <a:rPr lang="es-AR" sz="2000" dirty="0">
                <a:solidFill>
                  <a:schemeClr val="tx1"/>
                </a:solidFill>
              </a:rPr>
              <a:t>de esa clase. Las barras difieren sólo en altura, no en ancho</a:t>
            </a:r>
            <a:r>
              <a:rPr lang="es-AR" sz="2000" dirty="0" smtClean="0">
                <a:solidFill>
                  <a:schemeClr val="tx1"/>
                </a:solidFill>
              </a:rPr>
              <a:t>.</a:t>
            </a:r>
          </a:p>
          <a:p>
            <a:pPr algn="just" eaLnBrk="1" fontAlgn="auto" hangingPunct="1">
              <a:spcAft>
                <a:spcPts val="0"/>
              </a:spcAft>
              <a:defRPr/>
            </a:pPr>
            <a:r>
              <a:rPr lang="es-AR" sz="2000" b="1" dirty="0" smtClean="0">
                <a:solidFill>
                  <a:schemeClr val="tx1"/>
                </a:solidFill>
              </a:rPr>
              <a:t> </a:t>
            </a:r>
            <a:endParaRPr lang="es-AR" sz="2000" b="1" dirty="0">
              <a:solidFill>
                <a:schemeClr val="tx1"/>
              </a:solidFill>
            </a:endParaRPr>
          </a:p>
          <a:p>
            <a:pPr algn="just" eaLnBrk="1" fontAlgn="auto" hangingPunct="1">
              <a:spcAft>
                <a:spcPts val="0"/>
              </a:spcAft>
              <a:defRPr/>
            </a:pPr>
            <a:r>
              <a:rPr lang="es-AR" sz="2000" dirty="0" smtClean="0">
                <a:solidFill>
                  <a:srgbClr val="7030A0"/>
                </a:solidFill>
              </a:rPr>
              <a:t> GRÁFICO </a:t>
            </a:r>
            <a:r>
              <a:rPr lang="es-AR" sz="2000" dirty="0">
                <a:solidFill>
                  <a:srgbClr val="7030A0"/>
                </a:solidFill>
              </a:rPr>
              <a:t>DE TORTAS</a:t>
            </a:r>
          </a:p>
          <a:p>
            <a:pPr algn="just" eaLnBrk="1" fontAlgn="auto" hangingPunct="1">
              <a:spcAft>
                <a:spcPts val="0"/>
              </a:spcAft>
              <a:defRPr/>
            </a:pPr>
            <a:r>
              <a:rPr lang="es-AR" sz="2000" dirty="0" smtClean="0">
                <a:solidFill>
                  <a:schemeClr val="tx1"/>
                </a:solidFill>
              </a:rPr>
              <a:t>Se </a:t>
            </a:r>
            <a:r>
              <a:rPr lang="es-AR" sz="2000" dirty="0">
                <a:solidFill>
                  <a:schemeClr val="tx1"/>
                </a:solidFill>
              </a:rPr>
              <a:t>representa la frecuencia relativa de </a:t>
            </a:r>
            <a:r>
              <a:rPr lang="es-AR" sz="2000" dirty="0" smtClean="0">
                <a:solidFill>
                  <a:schemeClr val="tx1"/>
                </a:solidFill>
              </a:rPr>
              <a:t>cada categoría </a:t>
            </a:r>
            <a:r>
              <a:rPr lang="es-AR" sz="2000" dirty="0">
                <a:solidFill>
                  <a:schemeClr val="tx1"/>
                </a:solidFill>
              </a:rPr>
              <a:t>como una porción de un círculo, en la que el ángulo se </a:t>
            </a:r>
            <a:r>
              <a:rPr lang="es-AR" sz="2000" dirty="0" smtClean="0">
                <a:solidFill>
                  <a:schemeClr val="tx1"/>
                </a:solidFill>
              </a:rPr>
              <a:t>corresponde </a:t>
            </a:r>
            <a:r>
              <a:rPr lang="es-AR" sz="2000" dirty="0">
                <a:solidFill>
                  <a:schemeClr val="tx1"/>
                </a:solidFill>
              </a:rPr>
              <a:t>con </a:t>
            </a:r>
            <a:r>
              <a:rPr lang="es-AR" sz="2000" dirty="0" smtClean="0">
                <a:solidFill>
                  <a:schemeClr val="tx1"/>
                </a:solidFill>
              </a:rPr>
              <a:t>la frecuencia </a:t>
            </a:r>
            <a:r>
              <a:rPr lang="es-AR" sz="2000" dirty="0">
                <a:solidFill>
                  <a:schemeClr val="tx1"/>
                </a:solidFill>
              </a:rPr>
              <a:t>relativa correspondiente.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pPr eaLnBrk="1" hangingPunct="1"/>
            <a:r>
              <a:rPr lang="es-AR" smtClean="0">
                <a:solidFill>
                  <a:srgbClr val="7030A0"/>
                </a:solidFill>
              </a:rPr>
              <a:t/>
            </a:r>
            <a:br>
              <a:rPr lang="es-AR" smtClean="0">
                <a:solidFill>
                  <a:srgbClr val="7030A0"/>
                </a:solidFill>
              </a:rPr>
            </a:br>
            <a:r>
              <a:rPr lang="es-AR" smtClean="0">
                <a:solidFill>
                  <a:srgbClr val="7030A0"/>
                </a:solidFill>
              </a:rPr>
              <a:t>GRÁFICO DE BARRAS</a:t>
            </a:r>
            <a:br>
              <a:rPr lang="es-AR" smtClean="0">
                <a:solidFill>
                  <a:srgbClr val="7030A0"/>
                </a:solidFill>
              </a:rPr>
            </a:br>
            <a:endParaRPr lang="es-AR" smtClean="0"/>
          </a:p>
        </p:txBody>
      </p:sp>
      <p:sp>
        <p:nvSpPr>
          <p:cNvPr id="27651" name="2 Marcador de contenido"/>
          <p:cNvSpPr>
            <a:spLocks noGrp="1"/>
          </p:cNvSpPr>
          <p:nvPr>
            <p:ph idx="1"/>
          </p:nvPr>
        </p:nvSpPr>
        <p:spPr/>
        <p:txBody>
          <a:bodyPr/>
          <a:lstStyle/>
          <a:p>
            <a:pPr lvl="4" eaLnBrk="1" hangingPunct="1"/>
            <a:endParaRPr lang="es-AR" smtClean="0"/>
          </a:p>
        </p:txBody>
      </p:sp>
      <p:pic>
        <p:nvPicPr>
          <p:cNvPr id="27652" name="Picture 2" descr="http://www.ms.gba.gov.ar/sitios/regionsanitaria11/files/2012/03/Meningitis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2143125"/>
            <a:ext cx="47244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lstStyle/>
          <a:p>
            <a:pPr eaLnBrk="1" hangingPunct="1"/>
            <a:r>
              <a:rPr lang="es-AR" smtClean="0">
                <a:solidFill>
                  <a:srgbClr val="7030A0"/>
                </a:solidFill>
              </a:rPr>
              <a:t>GRÁFICO DE TORTAS</a:t>
            </a:r>
            <a:endParaRPr lang="es-AR" smtClean="0"/>
          </a:p>
        </p:txBody>
      </p:sp>
      <p:pic>
        <p:nvPicPr>
          <p:cNvPr id="286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86063" y="2243138"/>
            <a:ext cx="3714750" cy="2582862"/>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just" eaLnBrk="1" fontAlgn="auto" hangingPunct="1">
              <a:spcAft>
                <a:spcPts val="0"/>
              </a:spcAft>
              <a:defRPr/>
            </a:pPr>
            <a:r>
              <a:rPr lang="es-AR" sz="2000" dirty="0" smtClean="0">
                <a:solidFill>
                  <a:srgbClr val="7030A0"/>
                </a:solidFill>
              </a:rPr>
              <a:t>HISTOGRAMAS</a:t>
            </a:r>
          </a:p>
          <a:p>
            <a:pPr algn="just" eaLnBrk="1" fontAlgn="auto" hangingPunct="1">
              <a:spcAft>
                <a:spcPts val="0"/>
              </a:spcAft>
              <a:defRPr/>
            </a:pPr>
            <a:r>
              <a:rPr lang="es-AR" sz="2000" dirty="0">
                <a:solidFill>
                  <a:schemeClr val="tx1">
                    <a:lumMod val="95000"/>
                    <a:lumOff val="5000"/>
                  </a:schemeClr>
                </a:solidFill>
              </a:rPr>
              <a:t>El histograma es el más conocido de los gráficos para resumir un conjunto de </a:t>
            </a:r>
            <a:r>
              <a:rPr lang="es-AR" sz="2000" dirty="0" smtClean="0">
                <a:solidFill>
                  <a:schemeClr val="tx1">
                    <a:lumMod val="95000"/>
                    <a:lumOff val="5000"/>
                  </a:schemeClr>
                </a:solidFill>
              </a:rPr>
              <a:t>datos Numéricos.</a:t>
            </a:r>
          </a:p>
          <a:p>
            <a:pPr algn="just" eaLnBrk="1" fontAlgn="auto" hangingPunct="1">
              <a:spcAft>
                <a:spcPts val="0"/>
              </a:spcAft>
              <a:defRPr/>
            </a:pPr>
            <a:endParaRPr lang="es-AR" sz="2000" dirty="0" smtClean="0">
              <a:solidFill>
                <a:schemeClr val="tx1">
                  <a:lumMod val="95000"/>
                  <a:lumOff val="5000"/>
                </a:schemeClr>
              </a:solidFill>
            </a:endParaRPr>
          </a:p>
          <a:p>
            <a:pPr algn="just" eaLnBrk="1" fontAlgn="auto" hangingPunct="1">
              <a:spcAft>
                <a:spcPts val="0"/>
              </a:spcAft>
              <a:defRPr/>
            </a:pPr>
            <a:endParaRPr lang="es-AR" sz="2000" dirty="0">
              <a:solidFill>
                <a:schemeClr val="tx1">
                  <a:lumMod val="95000"/>
                  <a:lumOff val="5000"/>
                </a:schemeClr>
              </a:solidFill>
            </a:endParaRPr>
          </a:p>
          <a:p>
            <a:pPr algn="just" eaLnBrk="1" fontAlgn="auto" hangingPunct="1">
              <a:spcAft>
                <a:spcPts val="0"/>
              </a:spcAft>
              <a:defRPr/>
            </a:pPr>
            <a:r>
              <a:rPr lang="es-AR" sz="2000" dirty="0">
                <a:solidFill>
                  <a:schemeClr val="tx1">
                    <a:lumMod val="95000"/>
                    <a:lumOff val="5000"/>
                  </a:schemeClr>
                </a:solidFill>
              </a:rPr>
              <a:t>Para construir un histograma es necesario previamente construir una </a:t>
            </a:r>
            <a:r>
              <a:rPr lang="es-AR" sz="2000" i="1" dirty="0">
                <a:solidFill>
                  <a:schemeClr val="tx1">
                    <a:lumMod val="95000"/>
                    <a:lumOff val="5000"/>
                  </a:schemeClr>
                </a:solidFill>
              </a:rPr>
              <a:t>tabla de </a:t>
            </a:r>
            <a:r>
              <a:rPr lang="es-AR" sz="2000" i="1" dirty="0" smtClean="0">
                <a:solidFill>
                  <a:schemeClr val="tx1">
                    <a:lumMod val="95000"/>
                    <a:lumOff val="5000"/>
                  </a:schemeClr>
                </a:solidFill>
              </a:rPr>
              <a:t>frecuencias.</a:t>
            </a:r>
            <a:endParaRPr lang="es-AR" sz="2000"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solidFill>
                  <a:srgbClr val="7030A0"/>
                </a:solidFill>
              </a:rPr>
              <a:t>HISTOGRAMAS</a:t>
            </a:r>
            <a:r>
              <a:rPr lang="es-AR" sz="2000" dirty="0"/>
              <a:t> </a:t>
            </a:r>
            <a:endParaRPr lang="es-AR" sz="2000" dirty="0" smtClean="0"/>
          </a:p>
          <a:p>
            <a:pPr algn="just" eaLnBrk="1" fontAlgn="auto" hangingPunct="1">
              <a:spcAft>
                <a:spcPts val="0"/>
              </a:spcAft>
              <a:defRPr/>
            </a:pPr>
            <a:r>
              <a:rPr lang="es-AR" sz="2000" dirty="0" smtClean="0">
                <a:solidFill>
                  <a:schemeClr val="tx1">
                    <a:lumMod val="95000"/>
                    <a:lumOff val="5000"/>
                  </a:schemeClr>
                </a:solidFill>
              </a:rPr>
              <a:t>Dividimos </a:t>
            </a:r>
            <a:r>
              <a:rPr lang="es-AR" sz="2000" dirty="0">
                <a:solidFill>
                  <a:schemeClr val="tx1">
                    <a:lumMod val="95000"/>
                    <a:lumOff val="5000"/>
                  </a:schemeClr>
                </a:solidFill>
              </a:rPr>
              <a:t>el rango </a:t>
            </a:r>
            <a:r>
              <a:rPr lang="es-AR" sz="2000" dirty="0" smtClean="0">
                <a:solidFill>
                  <a:schemeClr val="tx1">
                    <a:lumMod val="95000"/>
                    <a:lumOff val="5000"/>
                  </a:schemeClr>
                </a:solidFill>
              </a:rPr>
              <a:t>de los </a:t>
            </a:r>
            <a:r>
              <a:rPr lang="es-AR" sz="2000" b="1" dirty="0" smtClean="0">
                <a:solidFill>
                  <a:schemeClr val="tx1">
                    <a:lumMod val="95000"/>
                    <a:lumOff val="5000"/>
                  </a:schemeClr>
                </a:solidFill>
              </a:rPr>
              <a:t>n </a:t>
            </a:r>
            <a:r>
              <a:rPr lang="es-AR" sz="2000" b="1" dirty="0">
                <a:solidFill>
                  <a:schemeClr val="tx1">
                    <a:lumMod val="95000"/>
                    <a:lumOff val="5000"/>
                  </a:schemeClr>
                </a:solidFill>
              </a:rPr>
              <a:t>datos en intervalos o clases, que no se</a:t>
            </a:r>
          </a:p>
          <a:p>
            <a:pPr algn="just" eaLnBrk="1" fontAlgn="auto" hangingPunct="1">
              <a:spcAft>
                <a:spcPts val="0"/>
              </a:spcAft>
              <a:defRPr/>
            </a:pPr>
            <a:r>
              <a:rPr lang="es-AR" sz="2000" dirty="0">
                <a:solidFill>
                  <a:schemeClr val="tx1">
                    <a:lumMod val="95000"/>
                    <a:lumOff val="5000"/>
                  </a:schemeClr>
                </a:solidFill>
              </a:rPr>
              <a:t>superponen. Las clases deben ser </a:t>
            </a:r>
            <a:r>
              <a:rPr lang="es-AR" sz="2000" b="1" dirty="0">
                <a:solidFill>
                  <a:schemeClr val="tx1">
                    <a:lumMod val="95000"/>
                    <a:lumOff val="5000"/>
                  </a:schemeClr>
                </a:solidFill>
              </a:rPr>
              <a:t>excluyentes y exhaustivas</a:t>
            </a:r>
            <a:r>
              <a:rPr lang="es-AR" sz="2000" b="1" dirty="0" smtClean="0">
                <a:solidFill>
                  <a:schemeClr val="tx1">
                    <a:lumMod val="95000"/>
                    <a:lumOff val="5000"/>
                  </a:schemeClr>
                </a:solidFill>
              </a:rPr>
              <a:t>.</a:t>
            </a:r>
          </a:p>
          <a:p>
            <a:pPr algn="just" eaLnBrk="1" fontAlgn="auto" hangingPunct="1">
              <a:spcAft>
                <a:spcPts val="0"/>
              </a:spcAft>
              <a:defRPr/>
            </a:pPr>
            <a:endParaRPr lang="es-AR" sz="2000" b="1" dirty="0">
              <a:solidFill>
                <a:schemeClr val="tx1">
                  <a:lumMod val="95000"/>
                  <a:lumOff val="5000"/>
                </a:schemeClr>
              </a:solidFill>
            </a:endParaRPr>
          </a:p>
          <a:p>
            <a:pPr algn="just" eaLnBrk="1" fontAlgn="auto" hangingPunct="1">
              <a:spcAft>
                <a:spcPts val="0"/>
              </a:spcAft>
              <a:defRPr/>
            </a:pPr>
            <a:r>
              <a:rPr lang="es-AR" sz="2000" dirty="0" smtClean="0">
                <a:solidFill>
                  <a:schemeClr val="tx1">
                    <a:lumMod val="95000"/>
                    <a:lumOff val="5000"/>
                  </a:schemeClr>
                </a:solidFill>
              </a:rPr>
              <a:t>Contamos </a:t>
            </a:r>
            <a:r>
              <a:rPr lang="es-AR" sz="2000" dirty="0">
                <a:solidFill>
                  <a:schemeClr val="tx1">
                    <a:lumMod val="95000"/>
                    <a:lumOff val="5000"/>
                  </a:schemeClr>
                </a:solidFill>
              </a:rPr>
              <a:t>la cantidad de datos en cada intervalo o clase, es decir la </a:t>
            </a:r>
            <a:r>
              <a:rPr lang="es-AR" sz="2000" b="1" dirty="0">
                <a:solidFill>
                  <a:schemeClr val="tx1">
                    <a:lumMod val="95000"/>
                    <a:lumOff val="5000"/>
                  </a:schemeClr>
                </a:solidFill>
              </a:rPr>
              <a:t>frecuencia</a:t>
            </a:r>
            <a:r>
              <a:rPr lang="es-AR" sz="2000" b="1" dirty="0" smtClean="0">
                <a:solidFill>
                  <a:schemeClr val="tx1">
                    <a:lumMod val="95000"/>
                    <a:lumOff val="5000"/>
                  </a:schemeClr>
                </a:solidFill>
              </a:rPr>
              <a:t>.</a:t>
            </a:r>
          </a:p>
          <a:p>
            <a:pPr algn="just" eaLnBrk="1" fontAlgn="auto" hangingPunct="1">
              <a:spcAft>
                <a:spcPts val="0"/>
              </a:spcAft>
              <a:defRPr/>
            </a:pPr>
            <a:endParaRPr lang="es-AR" sz="2000" b="1" dirty="0" smtClean="0">
              <a:solidFill>
                <a:schemeClr val="tx1">
                  <a:lumMod val="95000"/>
                  <a:lumOff val="5000"/>
                </a:schemeClr>
              </a:solidFill>
            </a:endParaRPr>
          </a:p>
          <a:p>
            <a:pPr algn="just" eaLnBrk="1" fontAlgn="auto" hangingPunct="1">
              <a:spcAft>
                <a:spcPts val="0"/>
              </a:spcAft>
              <a:defRPr/>
            </a:pPr>
            <a:r>
              <a:rPr lang="es-AR" sz="2000" b="1" dirty="0" smtClean="0">
                <a:solidFill>
                  <a:schemeClr val="tx1">
                    <a:lumMod val="95000"/>
                    <a:lumOff val="5000"/>
                  </a:schemeClr>
                </a:solidFill>
              </a:rPr>
              <a:t>También </a:t>
            </a:r>
            <a:r>
              <a:rPr lang="es-AR" sz="2000" dirty="0" smtClean="0">
                <a:solidFill>
                  <a:schemeClr val="tx1">
                    <a:lumMod val="95000"/>
                    <a:lumOff val="5000"/>
                  </a:schemeClr>
                </a:solidFill>
              </a:rPr>
              <a:t>podemos </a:t>
            </a:r>
            <a:r>
              <a:rPr lang="es-AR" sz="2000" dirty="0">
                <a:solidFill>
                  <a:schemeClr val="tx1">
                    <a:lumMod val="95000"/>
                    <a:lumOff val="5000"/>
                  </a:schemeClr>
                </a:solidFill>
              </a:rPr>
              <a:t>usar para cada intervalo la </a:t>
            </a:r>
            <a:r>
              <a:rPr lang="es-AR" sz="2000" b="1" dirty="0">
                <a:solidFill>
                  <a:schemeClr val="tx1">
                    <a:lumMod val="95000"/>
                    <a:lumOff val="5000"/>
                  </a:schemeClr>
                </a:solidFill>
              </a:rPr>
              <a:t>frecuencia relativa</a:t>
            </a:r>
          </a:p>
          <a:p>
            <a:pPr algn="just" eaLnBrk="1" fontAlgn="auto" hangingPunct="1">
              <a:spcAft>
                <a:spcPts val="0"/>
              </a:spcAft>
              <a:defRPr/>
            </a:pPr>
            <a:endParaRPr lang="es-AR" sz="2000" dirty="0" smtClean="0">
              <a:solidFill>
                <a:schemeClr val="tx1">
                  <a:lumMod val="95000"/>
                  <a:lumOff val="5000"/>
                </a:schemeClr>
              </a:solidFill>
            </a:endParaRPr>
          </a:p>
          <a:p>
            <a:pPr algn="just" eaLnBrk="1" fontAlgn="auto" hangingPunct="1">
              <a:spcAft>
                <a:spcPts val="0"/>
              </a:spcAft>
              <a:defRPr/>
            </a:pPr>
            <a:endParaRPr lang="es-AR" sz="2000" dirty="0" smtClean="0">
              <a:solidFill>
                <a:schemeClr val="tx1">
                  <a:lumMod val="95000"/>
                  <a:lumOff val="5000"/>
                </a:schemeClr>
              </a:solidFill>
            </a:endParaRPr>
          </a:p>
          <a:p>
            <a:pPr algn="just" eaLnBrk="1" fontAlgn="auto" hangingPunct="1">
              <a:spcAft>
                <a:spcPts val="0"/>
              </a:spcAft>
              <a:defRPr/>
            </a:pPr>
            <a:endParaRPr lang="es-AR" sz="2000" dirty="0">
              <a:solidFill>
                <a:schemeClr val="tx1">
                  <a:lumMod val="95000"/>
                  <a:lumOff val="5000"/>
                </a:schemeClr>
              </a:solidFill>
            </a:endParaRPr>
          </a:p>
          <a:p>
            <a:pPr algn="just" eaLnBrk="1" fontAlgn="auto" hangingPunct="1">
              <a:spcAft>
                <a:spcPts val="0"/>
              </a:spcAft>
              <a:defRPr/>
            </a:pPr>
            <a:r>
              <a:rPr lang="es-AR" sz="2000" dirty="0" smtClean="0">
                <a:solidFill>
                  <a:schemeClr val="tx1">
                    <a:lumMod val="95000"/>
                    <a:lumOff val="5000"/>
                  </a:schemeClr>
                </a:solidFill>
              </a:rPr>
              <a:t>Graficamos </a:t>
            </a:r>
            <a:r>
              <a:rPr lang="es-AR" sz="2000" dirty="0">
                <a:solidFill>
                  <a:schemeClr val="tx1">
                    <a:lumMod val="95000"/>
                    <a:lumOff val="5000"/>
                  </a:schemeClr>
                </a:solidFill>
              </a:rPr>
              <a:t>el histograma en un par de ejes coordenados representando en las </a:t>
            </a:r>
            <a:r>
              <a:rPr lang="es-AR" sz="2000" dirty="0" smtClean="0">
                <a:solidFill>
                  <a:schemeClr val="tx1">
                    <a:lumMod val="95000"/>
                    <a:lumOff val="5000"/>
                  </a:schemeClr>
                </a:solidFill>
              </a:rPr>
              <a:t>abscisas los </a:t>
            </a:r>
            <a:r>
              <a:rPr lang="es-AR" sz="2000" dirty="0">
                <a:solidFill>
                  <a:schemeClr val="tx1">
                    <a:lumMod val="95000"/>
                    <a:lumOff val="5000"/>
                  </a:schemeClr>
                </a:solidFill>
              </a:rPr>
              <a:t>intervalos y sobre cada uno de ellos un rectángulo cuya área es proporcional a </a:t>
            </a:r>
            <a:r>
              <a:rPr lang="es-AR" sz="2000" dirty="0" smtClean="0">
                <a:solidFill>
                  <a:schemeClr val="tx1">
                    <a:lumMod val="95000"/>
                    <a:lumOff val="5000"/>
                  </a:schemeClr>
                </a:solidFill>
              </a:rPr>
              <a:t>la frecuencia </a:t>
            </a:r>
            <a:r>
              <a:rPr lang="es-AR" sz="2000" dirty="0">
                <a:solidFill>
                  <a:schemeClr val="tx1">
                    <a:lumMod val="95000"/>
                    <a:lumOff val="5000"/>
                  </a:schemeClr>
                </a:solidFill>
              </a:rPr>
              <a:t>relativa de dicho intervalo.</a:t>
            </a:r>
            <a:endParaRPr lang="es-AR" sz="2000" dirty="0" smtClean="0">
              <a:solidFill>
                <a:schemeClr val="tx1">
                  <a:lumMod val="95000"/>
                  <a:lumOff val="5000"/>
                </a:schemeClr>
              </a:solidFill>
            </a:endParaRP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3933825"/>
            <a:ext cx="22193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ctrTitle"/>
          </p:nvPr>
        </p:nvSpPr>
        <p:spPr>
          <a:xfrm>
            <a:off x="611188" y="260350"/>
            <a:ext cx="7772400" cy="1109663"/>
          </a:xfrm>
        </p:spPr>
        <p:txBody>
          <a:bodyPr/>
          <a:lstStyle/>
          <a:p>
            <a:pPr eaLnBrk="1" hangingPunct="1"/>
            <a:r>
              <a:rPr lang="es-AR" sz="4000" smtClean="0">
                <a:solidFill>
                  <a:srgbClr val="7030A0"/>
                </a:solidFill>
              </a:rPr>
              <a:t>Estadística descriptiva</a:t>
            </a:r>
          </a:p>
        </p:txBody>
      </p:sp>
      <p:sp>
        <p:nvSpPr>
          <p:cNvPr id="3" name="2 Subtítulo"/>
          <p:cNvSpPr>
            <a:spLocks noGrp="1"/>
          </p:cNvSpPr>
          <p:nvPr>
            <p:ph type="subTitle" idx="1"/>
          </p:nvPr>
        </p:nvSpPr>
        <p:spPr>
          <a:xfrm>
            <a:off x="866775" y="1074738"/>
            <a:ext cx="7881938" cy="4657725"/>
          </a:xfrm>
        </p:spPr>
        <p:txBody>
          <a:bodyPr rtlCol="0">
            <a:noAutofit/>
          </a:bodyPr>
          <a:lstStyle/>
          <a:p>
            <a:pPr algn="just" eaLnBrk="1" fontAlgn="auto" hangingPunct="1">
              <a:spcAft>
                <a:spcPts val="0"/>
              </a:spcAft>
              <a:defRPr/>
            </a:pPr>
            <a:r>
              <a:rPr lang="es-AR" sz="2000" dirty="0" smtClean="0"/>
              <a:t> </a:t>
            </a:r>
          </a:p>
          <a:p>
            <a:pPr algn="just" eaLnBrk="1" fontAlgn="auto" hangingPunct="1">
              <a:spcAft>
                <a:spcPts val="0"/>
              </a:spcAft>
              <a:defRPr/>
            </a:pPr>
            <a:r>
              <a:rPr lang="es-AR" sz="2000" dirty="0" smtClean="0">
                <a:solidFill>
                  <a:srgbClr val="7030A0"/>
                </a:solidFill>
              </a:rPr>
              <a:t>POBLACIÓN:</a:t>
            </a:r>
            <a:r>
              <a:rPr lang="es-AR" sz="2000" dirty="0" smtClean="0">
                <a:solidFill>
                  <a:schemeClr val="tx1"/>
                </a:solidFill>
              </a:rPr>
              <a:t> total de sujetos o unidades de análisis de interés en el estudio</a:t>
            </a:r>
          </a:p>
          <a:p>
            <a:pPr algn="just" eaLnBrk="1" fontAlgn="auto" hangingPunct="1">
              <a:spcAft>
                <a:spcPts val="0"/>
              </a:spcAft>
              <a:defRPr/>
            </a:pPr>
            <a:r>
              <a:rPr lang="es-AR" sz="2000" dirty="0" smtClean="0">
                <a:solidFill>
                  <a:schemeClr val="tx1"/>
                </a:solidFill>
              </a:rPr>
              <a:t>   </a:t>
            </a:r>
            <a:r>
              <a:rPr lang="es-AR" sz="2000" dirty="0" smtClean="0">
                <a:solidFill>
                  <a:schemeClr val="tx1">
                    <a:lumMod val="95000"/>
                    <a:lumOff val="5000"/>
                  </a:schemeClr>
                </a:solidFill>
              </a:rPr>
              <a:t>(Ej.: Todos </a:t>
            </a:r>
            <a:r>
              <a:rPr lang="es-AR" sz="2000" dirty="0">
                <a:solidFill>
                  <a:schemeClr val="tx1">
                    <a:lumMod val="95000"/>
                    <a:lumOff val="5000"/>
                  </a:schemeClr>
                </a:solidFill>
              </a:rPr>
              <a:t>los niños sanos con edad entre 0 y 5 años.</a:t>
            </a:r>
            <a:r>
              <a:rPr lang="es-AR" sz="2000" dirty="0" smtClean="0">
                <a:solidFill>
                  <a:schemeClr val="tx1">
                    <a:lumMod val="95000"/>
                    <a:lumOff val="5000"/>
                  </a:schemeClr>
                </a:solidFill>
              </a:rPr>
              <a:t>)</a:t>
            </a:r>
          </a:p>
          <a:p>
            <a:pPr algn="just" eaLnBrk="1" fontAlgn="auto" hangingPunct="1">
              <a:spcAft>
                <a:spcPts val="0"/>
              </a:spcAft>
              <a:defRPr/>
            </a:pPr>
            <a:endParaRPr lang="es-AR" sz="2000" dirty="0" smtClean="0">
              <a:solidFill>
                <a:schemeClr val="tx1"/>
              </a:solidFill>
            </a:endParaRPr>
          </a:p>
          <a:p>
            <a:pPr algn="just" eaLnBrk="1" fontAlgn="auto" hangingPunct="1">
              <a:spcAft>
                <a:spcPts val="0"/>
              </a:spcAft>
              <a:defRPr/>
            </a:pPr>
            <a:r>
              <a:rPr lang="es-AR" sz="2000" dirty="0" smtClean="0">
                <a:solidFill>
                  <a:srgbClr val="7030A0"/>
                </a:solidFill>
              </a:rPr>
              <a:t>MUESTRA</a:t>
            </a:r>
            <a:r>
              <a:rPr lang="es-AR" sz="2000" dirty="0" smtClean="0">
                <a:solidFill>
                  <a:schemeClr val="tx1"/>
                </a:solidFill>
              </a:rPr>
              <a:t>: cualquier </a:t>
            </a:r>
            <a:r>
              <a:rPr lang="es-AR" sz="2000" dirty="0">
                <a:solidFill>
                  <a:schemeClr val="tx1"/>
                </a:solidFill>
              </a:rPr>
              <a:t>subconjunto de los sujetos o unidades de análisis de </a:t>
            </a:r>
            <a:r>
              <a:rPr lang="es-AR" sz="2000" dirty="0" smtClean="0">
                <a:solidFill>
                  <a:schemeClr val="tx1"/>
                </a:solidFill>
              </a:rPr>
              <a:t>la población</a:t>
            </a:r>
            <a:r>
              <a:rPr lang="es-AR" sz="2000" dirty="0">
                <a:solidFill>
                  <a:schemeClr val="tx1"/>
                </a:solidFill>
              </a:rPr>
              <a:t>, en el cual se recolectarán los </a:t>
            </a:r>
            <a:r>
              <a:rPr lang="es-AR" sz="2000" dirty="0" smtClean="0">
                <a:solidFill>
                  <a:schemeClr val="tx1"/>
                </a:solidFill>
              </a:rPr>
              <a:t>datos.</a:t>
            </a:r>
            <a:endParaRPr lang="es-AR" sz="2000" dirty="0">
              <a:solidFill>
                <a:schemeClr val="tx1"/>
              </a:solidFill>
            </a:endParaRPr>
          </a:p>
          <a:p>
            <a:pPr algn="just" eaLnBrk="1" fontAlgn="auto" hangingPunct="1">
              <a:spcAft>
                <a:spcPts val="0"/>
              </a:spcAft>
              <a:defRPr/>
            </a:pPr>
            <a:endParaRPr lang="es-AR" sz="2000" dirty="0" smtClean="0">
              <a:solidFill>
                <a:schemeClr val="tx1"/>
              </a:solidFill>
            </a:endParaRPr>
          </a:p>
          <a:p>
            <a:pPr algn="just" eaLnBrk="1" fontAlgn="auto" hangingPunct="1">
              <a:spcAft>
                <a:spcPts val="0"/>
              </a:spcAft>
              <a:defRPr/>
            </a:pPr>
            <a:r>
              <a:rPr lang="es-AR" sz="2000" dirty="0" smtClean="0">
                <a:solidFill>
                  <a:schemeClr val="tx1"/>
                </a:solidFill>
              </a:rPr>
              <a:t>Usamos </a:t>
            </a:r>
            <a:r>
              <a:rPr lang="es-AR" sz="2000" dirty="0">
                <a:solidFill>
                  <a:schemeClr val="tx1"/>
                </a:solidFill>
              </a:rPr>
              <a:t>una muestra para conocer o estimar características de la población, denominamos</a:t>
            </a:r>
            <a:r>
              <a:rPr lang="es-AR" sz="2000" dirty="0" smtClean="0">
                <a:solidFill>
                  <a:schemeClr val="tx1"/>
                </a:solidFill>
              </a:rPr>
              <a:t>:</a:t>
            </a:r>
          </a:p>
          <a:p>
            <a:pPr algn="just" eaLnBrk="1" fontAlgn="auto" hangingPunct="1">
              <a:spcAft>
                <a:spcPts val="0"/>
              </a:spcAft>
              <a:defRPr/>
            </a:pPr>
            <a:endParaRPr lang="es-AR" sz="2000" dirty="0">
              <a:solidFill>
                <a:schemeClr val="tx1"/>
              </a:solidFill>
            </a:endParaRPr>
          </a:p>
          <a:p>
            <a:pPr algn="just" eaLnBrk="1" fontAlgn="auto" hangingPunct="1">
              <a:spcAft>
                <a:spcPts val="0"/>
              </a:spcAft>
              <a:defRPr/>
            </a:pPr>
            <a:r>
              <a:rPr lang="es-AR" sz="2000" dirty="0" smtClean="0">
                <a:solidFill>
                  <a:srgbClr val="7030A0"/>
                </a:solidFill>
              </a:rPr>
              <a:t>PARÁMETRO:</a:t>
            </a:r>
            <a:r>
              <a:rPr lang="es-AR" sz="2000" dirty="0" smtClean="0">
                <a:solidFill>
                  <a:schemeClr val="tx1"/>
                </a:solidFill>
              </a:rPr>
              <a:t> </a:t>
            </a:r>
            <a:r>
              <a:rPr lang="es-AR" sz="2000" dirty="0">
                <a:solidFill>
                  <a:schemeClr val="tx1"/>
                </a:solidFill>
              </a:rPr>
              <a:t>una medida resumen calculada sobre la </a:t>
            </a:r>
            <a:r>
              <a:rPr lang="es-AR" sz="2000" dirty="0" smtClean="0">
                <a:solidFill>
                  <a:schemeClr val="tx1"/>
                </a:solidFill>
              </a:rPr>
              <a:t>población.</a:t>
            </a:r>
          </a:p>
          <a:p>
            <a:pPr algn="just" eaLnBrk="1" fontAlgn="auto" hangingPunct="1">
              <a:spcAft>
                <a:spcPts val="0"/>
              </a:spcAft>
              <a:defRPr/>
            </a:pPr>
            <a:endParaRPr lang="es-AR" sz="2000" dirty="0">
              <a:solidFill>
                <a:schemeClr val="tx1"/>
              </a:solidFill>
            </a:endParaRPr>
          </a:p>
          <a:p>
            <a:pPr algn="just" eaLnBrk="1" fontAlgn="auto" hangingPunct="1">
              <a:spcAft>
                <a:spcPts val="0"/>
              </a:spcAft>
              <a:defRPr/>
            </a:pPr>
            <a:r>
              <a:rPr lang="es-AR" sz="2000" dirty="0">
                <a:solidFill>
                  <a:srgbClr val="7030A0"/>
                </a:solidFill>
              </a:rPr>
              <a:t>ESTADÍSTICO</a:t>
            </a:r>
            <a:r>
              <a:rPr lang="es-AR" sz="2000" dirty="0">
                <a:solidFill>
                  <a:schemeClr val="tx1"/>
                </a:solidFill>
              </a:rPr>
              <a:t> </a:t>
            </a:r>
            <a:r>
              <a:rPr lang="es-AR" sz="2000" dirty="0" smtClean="0">
                <a:solidFill>
                  <a:schemeClr val="tx1"/>
                </a:solidFill>
              </a:rPr>
              <a:t>: </a:t>
            </a:r>
            <a:r>
              <a:rPr lang="es-AR" sz="2000" dirty="0">
                <a:solidFill>
                  <a:schemeClr val="tx1"/>
                </a:solidFill>
              </a:rPr>
              <a:t>una medida resumen calculada sobre la </a:t>
            </a:r>
            <a:r>
              <a:rPr lang="es-AR" sz="2000" dirty="0" smtClean="0">
                <a:solidFill>
                  <a:schemeClr val="tx1"/>
                </a:solidFill>
              </a:rPr>
              <a:t>muestra.</a:t>
            </a:r>
            <a:endParaRPr lang="es-AR" sz="20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solidFill>
                  <a:srgbClr val="7030A0"/>
                </a:solidFill>
              </a:rPr>
              <a:t>HISTOGRAMAS</a:t>
            </a:r>
            <a:r>
              <a:rPr lang="es-AR" sz="2000" dirty="0"/>
              <a:t> </a:t>
            </a:r>
            <a:endParaRPr lang="es-AR" sz="2000" dirty="0" smtClean="0"/>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347788"/>
            <a:ext cx="8186737"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4 Rectángulo"/>
          <p:cNvSpPr/>
          <p:nvPr/>
        </p:nvSpPr>
        <p:spPr>
          <a:xfrm>
            <a:off x="7572375" y="1500188"/>
            <a:ext cx="1071563" cy="214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6" name="5 Rectángulo"/>
          <p:cNvSpPr/>
          <p:nvPr/>
        </p:nvSpPr>
        <p:spPr>
          <a:xfrm>
            <a:off x="714375" y="1428750"/>
            <a:ext cx="1357313"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solidFill>
                  <a:srgbClr val="7030A0"/>
                </a:solidFill>
              </a:rPr>
              <a:t>HISTOGRAMAS</a:t>
            </a:r>
            <a:r>
              <a:rPr lang="es-AR" sz="2000" dirty="0"/>
              <a:t> </a:t>
            </a:r>
            <a:endParaRPr lang="es-AR" sz="2000" dirty="0" smtClean="0"/>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06513"/>
            <a:ext cx="8315325"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4 Rectángulo"/>
          <p:cNvSpPr/>
          <p:nvPr/>
        </p:nvSpPr>
        <p:spPr>
          <a:xfrm>
            <a:off x="714375" y="1500188"/>
            <a:ext cx="1357313" cy="42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6" name="5 Rectángulo"/>
          <p:cNvSpPr/>
          <p:nvPr/>
        </p:nvSpPr>
        <p:spPr>
          <a:xfrm>
            <a:off x="7643813" y="1500188"/>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solidFill>
                  <a:srgbClr val="7030A0"/>
                </a:solidFill>
              </a:rPr>
              <a:t>HISTOGRAMAS</a:t>
            </a:r>
            <a:r>
              <a:rPr lang="es-AR" sz="2000" dirty="0"/>
              <a:t> </a:t>
            </a:r>
            <a:endParaRPr lang="es-AR" sz="2000" dirty="0" smtClean="0"/>
          </a:p>
          <a:p>
            <a:pPr algn="just" eaLnBrk="1" fontAlgn="auto" hangingPunct="1">
              <a:spcAft>
                <a:spcPts val="0"/>
              </a:spcAft>
              <a:defRPr/>
            </a:pPr>
            <a:r>
              <a:rPr lang="es-AR" sz="2000" dirty="0" smtClean="0">
                <a:solidFill>
                  <a:schemeClr val="tx1">
                    <a:lumMod val="95000"/>
                    <a:lumOff val="5000"/>
                  </a:schemeClr>
                </a:solidFill>
              </a:rPr>
              <a:t> No es necesario que todos los intervalos tengan la misma longitud, pero es recomendable que así sea. Esto facilita la lectura.</a:t>
            </a:r>
          </a:p>
          <a:p>
            <a:pPr algn="just" eaLnBrk="1" fontAlgn="auto" hangingPunct="1">
              <a:spcAft>
                <a:spcPts val="0"/>
              </a:spcAft>
              <a:defRPr/>
            </a:pPr>
            <a:endParaRPr lang="es-AR" sz="2000" dirty="0" smtClean="0">
              <a:solidFill>
                <a:schemeClr val="tx1">
                  <a:lumMod val="95000"/>
                  <a:lumOff val="5000"/>
                </a:schemeClr>
              </a:solidFill>
            </a:endParaRPr>
          </a:p>
          <a:p>
            <a:pPr algn="just" eaLnBrk="1" fontAlgn="auto" hangingPunct="1">
              <a:spcAft>
                <a:spcPts val="0"/>
              </a:spcAft>
              <a:defRPr/>
            </a:pPr>
            <a:r>
              <a:rPr lang="es-AR" sz="2000" dirty="0" smtClean="0">
                <a:solidFill>
                  <a:schemeClr val="tx1">
                    <a:lumMod val="95000"/>
                    <a:lumOff val="5000"/>
                  </a:schemeClr>
                </a:solidFill>
              </a:rPr>
              <a:t>El histograma representa la frecuencia o la frecuencia relativa a través del </a:t>
            </a:r>
            <a:r>
              <a:rPr lang="es-AR" sz="2000" b="1" dirty="0" smtClean="0">
                <a:solidFill>
                  <a:schemeClr val="tx1">
                    <a:lumMod val="95000"/>
                    <a:lumOff val="5000"/>
                  </a:schemeClr>
                </a:solidFill>
              </a:rPr>
              <a:t>área y no a </a:t>
            </a:r>
            <a:r>
              <a:rPr lang="es-AR" sz="2000" dirty="0" smtClean="0">
                <a:solidFill>
                  <a:schemeClr val="tx1">
                    <a:lumMod val="95000"/>
                    <a:lumOff val="5000"/>
                  </a:schemeClr>
                </a:solidFill>
              </a:rPr>
              <a:t>través de la altura.</a:t>
            </a:r>
          </a:p>
          <a:p>
            <a:pPr algn="just" eaLnBrk="1" fontAlgn="auto" hangingPunct="1">
              <a:spcAft>
                <a:spcPts val="0"/>
              </a:spcAft>
              <a:defRPr/>
            </a:pPr>
            <a:endParaRPr lang="es-AR" sz="2000" dirty="0" smtClean="0">
              <a:solidFill>
                <a:schemeClr val="tx1">
                  <a:lumMod val="95000"/>
                  <a:lumOff val="5000"/>
                </a:schemeClr>
              </a:solidFill>
            </a:endParaRPr>
          </a:p>
          <a:p>
            <a:pPr algn="just" eaLnBrk="1" fontAlgn="auto" hangingPunct="1">
              <a:spcAft>
                <a:spcPts val="0"/>
              </a:spcAft>
              <a:defRPr/>
            </a:pPr>
            <a:r>
              <a:rPr lang="es-AR" sz="2000" dirty="0" smtClean="0">
                <a:solidFill>
                  <a:schemeClr val="tx1">
                    <a:lumMod val="95000"/>
                    <a:lumOff val="5000"/>
                  </a:schemeClr>
                </a:solidFill>
              </a:rPr>
              <a:t>Es recomendable tomar</a:t>
            </a:r>
          </a:p>
          <a:p>
            <a:pPr algn="just" eaLnBrk="1" fontAlgn="auto" hangingPunct="1">
              <a:spcAft>
                <a:spcPts val="0"/>
              </a:spcAft>
              <a:defRPr/>
            </a:pPr>
            <a:endParaRPr lang="es-AR" sz="2000" b="1" dirty="0" smtClean="0">
              <a:solidFill>
                <a:schemeClr val="tx1">
                  <a:lumMod val="95000"/>
                  <a:lumOff val="5000"/>
                </a:schemeClr>
              </a:solidFill>
            </a:endParaRPr>
          </a:p>
          <a:p>
            <a:pPr algn="just" eaLnBrk="1" fontAlgn="auto" hangingPunct="1">
              <a:spcAft>
                <a:spcPts val="0"/>
              </a:spcAft>
              <a:defRPr/>
            </a:pPr>
            <a:r>
              <a:rPr lang="es-AR" sz="2000" b="1" dirty="0" smtClean="0">
                <a:solidFill>
                  <a:schemeClr val="tx1">
                    <a:lumMod val="95000"/>
                    <a:lumOff val="5000"/>
                  </a:schemeClr>
                </a:solidFill>
              </a:rPr>
              <a:t>Altura del rectángulo =   frecuencia relativa</a:t>
            </a:r>
          </a:p>
          <a:p>
            <a:pPr algn="just" eaLnBrk="1" fontAlgn="auto" hangingPunct="1">
              <a:spcAft>
                <a:spcPts val="0"/>
              </a:spcAft>
              <a:defRPr/>
            </a:pPr>
            <a:r>
              <a:rPr lang="es-AR" sz="2000" b="1" dirty="0" smtClean="0">
                <a:solidFill>
                  <a:schemeClr val="tx1">
                    <a:lumMod val="95000"/>
                    <a:lumOff val="5000"/>
                  </a:schemeClr>
                </a:solidFill>
              </a:rPr>
              <a:t>		            Long. del intervalo</a:t>
            </a:r>
          </a:p>
          <a:p>
            <a:pPr algn="just" eaLnBrk="1" fontAlgn="auto" hangingPunct="1">
              <a:spcAft>
                <a:spcPts val="0"/>
              </a:spcAft>
              <a:defRPr/>
            </a:pPr>
            <a:endParaRPr lang="es-AR" sz="2000" b="1" dirty="0" smtClean="0">
              <a:solidFill>
                <a:schemeClr val="tx1">
                  <a:lumMod val="95000"/>
                  <a:lumOff val="5000"/>
                </a:schemeClr>
              </a:solidFill>
            </a:endParaRPr>
          </a:p>
          <a:p>
            <a:pPr algn="just" eaLnBrk="1" fontAlgn="auto" hangingPunct="1">
              <a:spcAft>
                <a:spcPts val="0"/>
              </a:spcAft>
              <a:defRPr/>
            </a:pPr>
            <a:r>
              <a:rPr lang="es-AR" sz="2000" dirty="0" smtClean="0">
                <a:solidFill>
                  <a:schemeClr val="tx1">
                    <a:lumMod val="95000"/>
                    <a:lumOff val="5000"/>
                  </a:schemeClr>
                </a:solidFill>
              </a:rPr>
              <a:t>De esta manera el área es 1 y dos histogramas son fácilmente comparables independientemente de la cantidad de observaciones en las que se basa cada uno.</a:t>
            </a:r>
          </a:p>
          <a:p>
            <a:pPr algn="l" eaLnBrk="1" fontAlgn="auto" hangingPunct="1">
              <a:spcAft>
                <a:spcPts val="0"/>
              </a:spcAft>
              <a:defRPr/>
            </a:pPr>
            <a:endParaRPr lang="es-AR" sz="2000" dirty="0" smtClean="0"/>
          </a:p>
        </p:txBody>
      </p:sp>
      <p:cxnSp>
        <p:nvCxnSpPr>
          <p:cNvPr id="6" name="5 Conector recto"/>
          <p:cNvCxnSpPr/>
          <p:nvPr/>
        </p:nvCxnSpPr>
        <p:spPr>
          <a:xfrm>
            <a:off x="3419475" y="4508500"/>
            <a:ext cx="2016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solidFill>
                  <a:srgbClr val="7030A0"/>
                </a:solidFill>
              </a:rPr>
              <a:t>HISTOGRAMAS</a:t>
            </a:r>
            <a:r>
              <a:rPr lang="es-AR" sz="2000" dirty="0"/>
              <a:t> </a:t>
            </a:r>
            <a:endParaRPr lang="es-AR" sz="2000" dirty="0" smtClean="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268413"/>
            <a:ext cx="8959850"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4 Rectángulo"/>
          <p:cNvSpPr/>
          <p:nvPr/>
        </p:nvSpPr>
        <p:spPr>
          <a:xfrm>
            <a:off x="142875" y="1285875"/>
            <a:ext cx="1571625" cy="42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6" name="5 Rectángulo"/>
          <p:cNvSpPr/>
          <p:nvPr/>
        </p:nvSpPr>
        <p:spPr>
          <a:xfrm>
            <a:off x="7500938" y="1428750"/>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endParaRPr lang="es-AR" sz="2000" dirty="0" smtClean="0">
              <a:solidFill>
                <a:srgbClr val="7030A0"/>
              </a:solidFill>
            </a:endParaRPr>
          </a:p>
          <a:p>
            <a:pPr algn="l" eaLnBrk="1" fontAlgn="auto" hangingPunct="1">
              <a:spcAft>
                <a:spcPts val="0"/>
              </a:spcAft>
              <a:defRPr/>
            </a:pPr>
            <a:r>
              <a:rPr lang="es-AR" sz="2000" dirty="0" smtClean="0">
                <a:solidFill>
                  <a:srgbClr val="7030A0"/>
                </a:solidFill>
              </a:rPr>
              <a:t>HISTOGRAMAS</a:t>
            </a:r>
            <a:r>
              <a:rPr lang="es-AR" sz="2000" dirty="0" smtClean="0"/>
              <a:t> </a:t>
            </a:r>
          </a:p>
          <a:p>
            <a:pPr algn="l" eaLnBrk="1" fontAlgn="auto" hangingPunct="1">
              <a:spcAft>
                <a:spcPts val="0"/>
              </a:spcAft>
              <a:defRPr/>
            </a:pPr>
            <a:endParaRPr lang="es-AR" sz="2000" dirty="0" smtClean="0"/>
          </a:p>
          <a:p>
            <a:pPr algn="just" eaLnBrk="1" fontAlgn="auto" hangingPunct="1">
              <a:spcAft>
                <a:spcPts val="0"/>
              </a:spcAft>
              <a:defRPr/>
            </a:pPr>
            <a:r>
              <a:rPr lang="es-AR" sz="2000" dirty="0" smtClean="0">
                <a:solidFill>
                  <a:schemeClr val="tx1">
                    <a:lumMod val="95000"/>
                    <a:lumOff val="5000"/>
                  </a:schemeClr>
                </a:solidFill>
              </a:rPr>
              <a:t>No existen criterios óptimos para elegir la cantidad de intervalos. En general, entre 8 y 15 intervalos deberían ser suficientes. Muchos o muy pocos intervalos puede ser poco informativo.</a:t>
            </a:r>
          </a:p>
          <a:p>
            <a:pPr algn="just" eaLnBrk="1" fontAlgn="auto" hangingPunct="1">
              <a:spcAft>
                <a:spcPts val="0"/>
              </a:spcAft>
              <a:defRPr/>
            </a:pPr>
            <a:endParaRPr lang="es-AR" sz="2000" dirty="0" smtClean="0">
              <a:solidFill>
                <a:schemeClr val="tx1">
                  <a:lumMod val="95000"/>
                  <a:lumOff val="5000"/>
                </a:schemeClr>
              </a:solidFill>
            </a:endParaRPr>
          </a:p>
          <a:p>
            <a:pPr algn="just" eaLnBrk="1" fontAlgn="auto" hangingPunct="1">
              <a:spcAft>
                <a:spcPts val="0"/>
              </a:spcAft>
              <a:defRPr/>
            </a:pPr>
            <a:r>
              <a:rPr lang="es-AR" sz="2000" dirty="0" smtClean="0">
                <a:solidFill>
                  <a:schemeClr val="tx1">
                    <a:lumMod val="95000"/>
                    <a:lumOff val="5000"/>
                  </a:schemeClr>
                </a:solidFill>
              </a:rPr>
              <a:t>Se busca un equilibrio entre un histograma muy irregular y uno demasiado suavizado.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t> </a:t>
            </a:r>
          </a:p>
        </p:txBody>
      </p:sp>
      <p:sp>
        <p:nvSpPr>
          <p:cNvPr id="36868" name="5 Rectángulo"/>
          <p:cNvSpPr>
            <a:spLocks noChangeArrowheads="1"/>
          </p:cNvSpPr>
          <p:nvPr/>
        </p:nvSpPr>
        <p:spPr bwMode="auto">
          <a:xfrm>
            <a:off x="611188" y="981075"/>
            <a:ext cx="7561262"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2000">
                <a:solidFill>
                  <a:srgbClr val="7030A0"/>
                </a:solidFill>
              </a:rPr>
              <a:t>HISTOGRAMAS </a:t>
            </a:r>
          </a:p>
          <a:p>
            <a:pPr eaLnBrk="1" hangingPunct="1">
              <a:spcBef>
                <a:spcPct val="0"/>
              </a:spcBef>
              <a:buFontTx/>
              <a:buNone/>
            </a:pPr>
            <a:endParaRPr lang="es-AR" sz="2000">
              <a:solidFill>
                <a:srgbClr val="7030A0"/>
              </a:solidFill>
            </a:endParaRPr>
          </a:p>
          <a:p>
            <a:pPr eaLnBrk="1" hangingPunct="1">
              <a:spcBef>
                <a:spcPct val="0"/>
              </a:spcBef>
              <a:buFontTx/>
              <a:buNone/>
            </a:pPr>
            <a:r>
              <a:rPr lang="es-AR" sz="1800" b="1"/>
              <a:t>¿Qué podemos ver en un histograma?</a:t>
            </a:r>
          </a:p>
          <a:p>
            <a:pPr eaLnBrk="1" hangingPunct="1">
              <a:spcBef>
                <a:spcPct val="0"/>
              </a:spcBef>
              <a:buFontTx/>
              <a:buNone/>
            </a:pPr>
            <a:r>
              <a:rPr lang="es-AR" sz="1800"/>
              <a:t> Rango de variación de los datos (Mínimo – Máximo)</a:t>
            </a:r>
          </a:p>
          <a:p>
            <a:pPr eaLnBrk="1" hangingPunct="1">
              <a:spcBef>
                <a:spcPct val="0"/>
              </a:spcBef>
              <a:buFontTx/>
              <a:buNone/>
            </a:pPr>
            <a:r>
              <a:rPr lang="es-AR" sz="1800"/>
              <a:t> Intervalos más frecuentes</a:t>
            </a:r>
          </a:p>
          <a:p>
            <a:pPr eaLnBrk="1" hangingPunct="1">
              <a:spcBef>
                <a:spcPct val="0"/>
              </a:spcBef>
              <a:buFontTx/>
              <a:buNone/>
            </a:pPr>
            <a:r>
              <a:rPr lang="es-AR" sz="1800"/>
              <a:t> Simetría o Asimetría</a:t>
            </a:r>
          </a:p>
          <a:p>
            <a:pPr eaLnBrk="1" hangingPunct="1">
              <a:spcBef>
                <a:spcPct val="0"/>
              </a:spcBef>
              <a:buFontTx/>
              <a:buNone/>
            </a:pPr>
            <a:endParaRPr lang="es-AR" sz="1800" b="1"/>
          </a:p>
          <a:p>
            <a:pPr eaLnBrk="1" hangingPunct="1">
              <a:spcBef>
                <a:spcPct val="0"/>
              </a:spcBef>
              <a:buFontTx/>
              <a:buNone/>
            </a:pPr>
            <a:endParaRPr lang="es-AR" sz="1800"/>
          </a:p>
        </p:txBody>
      </p:sp>
      <p:pic>
        <p:nvPicPr>
          <p:cNvPr id="368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714625"/>
            <a:ext cx="61245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t> </a:t>
            </a:r>
          </a:p>
        </p:txBody>
      </p:sp>
      <p:sp>
        <p:nvSpPr>
          <p:cNvPr id="37892" name="6 Rectángulo"/>
          <p:cNvSpPr>
            <a:spLocks noChangeArrowheads="1"/>
          </p:cNvSpPr>
          <p:nvPr/>
        </p:nvSpPr>
        <p:spPr bwMode="auto">
          <a:xfrm>
            <a:off x="468313" y="1268413"/>
            <a:ext cx="75596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1800">
                <a:solidFill>
                  <a:srgbClr val="7030A0"/>
                </a:solidFill>
              </a:rPr>
              <a:t>HISTOGRAMAS </a:t>
            </a:r>
          </a:p>
          <a:p>
            <a:pPr eaLnBrk="1" hangingPunct="1">
              <a:spcBef>
                <a:spcPct val="0"/>
              </a:spcBef>
              <a:buFontTx/>
              <a:buNone/>
            </a:pPr>
            <a:endParaRPr lang="es-AR" sz="1800" b="1">
              <a:solidFill>
                <a:srgbClr val="7030A0"/>
              </a:solidFill>
            </a:endParaRPr>
          </a:p>
          <a:p>
            <a:pPr eaLnBrk="1" hangingPunct="1">
              <a:spcBef>
                <a:spcPct val="0"/>
              </a:spcBef>
              <a:buFontTx/>
              <a:buNone/>
            </a:pPr>
            <a:r>
              <a:rPr lang="es-AR" sz="2000" b="1"/>
              <a:t>¿En que difieren un gráfico de barras y un histograma?</a:t>
            </a:r>
          </a:p>
          <a:p>
            <a:pPr eaLnBrk="1" hangingPunct="1">
              <a:spcBef>
                <a:spcPct val="0"/>
              </a:spcBef>
              <a:buFontTx/>
              <a:buNone/>
            </a:pPr>
            <a:endParaRPr lang="es-AR" sz="2000" i="1"/>
          </a:p>
          <a:p>
            <a:pPr eaLnBrk="1" hangingPunct="1">
              <a:spcBef>
                <a:spcPct val="0"/>
              </a:spcBef>
              <a:buFontTx/>
              <a:buNone/>
            </a:pPr>
            <a:endParaRPr lang="es-AR" sz="2000" i="1"/>
          </a:p>
          <a:p>
            <a:pPr eaLnBrk="1" hangingPunct="1">
              <a:spcBef>
                <a:spcPct val="0"/>
              </a:spcBef>
              <a:buFontTx/>
              <a:buChar char="-"/>
            </a:pPr>
            <a:r>
              <a:rPr lang="es-AR" sz="2000"/>
              <a:t>El gráfico de barras representa el porcentaje en la altura de la barra. Mientras que en un histograma el porcentaje se representa en el área de la barra.</a:t>
            </a:r>
          </a:p>
          <a:p>
            <a:pPr eaLnBrk="1" hangingPunct="1">
              <a:spcBef>
                <a:spcPct val="0"/>
              </a:spcBef>
              <a:buFontTx/>
              <a:buNone/>
            </a:pPr>
            <a:endParaRPr lang="es-AR" sz="2000"/>
          </a:p>
          <a:p>
            <a:pPr eaLnBrk="1" hangingPunct="1">
              <a:spcBef>
                <a:spcPct val="0"/>
              </a:spcBef>
              <a:buFontTx/>
              <a:buNone/>
            </a:pPr>
            <a:r>
              <a:rPr lang="es-AR" sz="2000"/>
              <a:t>- En el gráfico de barras, las barras se representan separadas para indicar que no hay continuidad entre las categorías. En un histograma barras adyacentes </a:t>
            </a:r>
            <a:r>
              <a:rPr lang="es-AR" sz="2000" i="1"/>
              <a:t>deben estar en </a:t>
            </a:r>
            <a:r>
              <a:rPr lang="es-AR" sz="2000"/>
              <a:t>contacto indicando que la variable es continua.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0"/>
            <a:ext cx="7772400" cy="1109663"/>
          </a:xfrm>
        </p:spPr>
        <p:txBody>
          <a:bodyPr rtlCol="0">
            <a:normAutofit fontScale="90000"/>
          </a:bodyPr>
          <a:lstStyle/>
          <a:p>
            <a:pPr eaLnBrk="1" fontAlgn="auto" hangingPunct="1">
              <a:spcAft>
                <a:spcPts val="0"/>
              </a:spcAft>
              <a:defRPr/>
            </a:pPr>
            <a:r>
              <a:rPr lang="es-AR" sz="4000" dirty="0" smtClean="0">
                <a:solidFill>
                  <a:srgbClr val="7030A0"/>
                </a:solidFill>
              </a:rPr>
              <a:t>Métodos Gráficos</a:t>
            </a:r>
            <a:br>
              <a:rPr lang="es-AR" sz="4000" dirty="0" smtClean="0">
                <a:solidFill>
                  <a:srgbClr val="7030A0"/>
                </a:solidFill>
              </a:rPr>
            </a:br>
            <a:r>
              <a:rPr lang="es-AR" sz="2700" dirty="0" smtClean="0">
                <a:solidFill>
                  <a:srgbClr val="7030A0"/>
                </a:solidFill>
              </a:rPr>
              <a:t> REPRESENTACIÓN DE DATOS NUMERICOS</a:t>
            </a:r>
            <a:endParaRPr lang="es-AR" sz="4000" dirty="0">
              <a:solidFill>
                <a:srgbClr val="7030A0"/>
              </a:solidFill>
            </a:endParaRP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t> </a:t>
            </a:r>
          </a:p>
        </p:txBody>
      </p:sp>
      <p:sp>
        <p:nvSpPr>
          <p:cNvPr id="38916" name="6 Rectángulo"/>
          <p:cNvSpPr>
            <a:spLocks noChangeArrowheads="1"/>
          </p:cNvSpPr>
          <p:nvPr/>
        </p:nvSpPr>
        <p:spPr bwMode="auto">
          <a:xfrm>
            <a:off x="468313" y="1196975"/>
            <a:ext cx="7559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1800">
                <a:solidFill>
                  <a:srgbClr val="7030A0"/>
                </a:solidFill>
              </a:rPr>
              <a:t>HISTOGRAMAS </a:t>
            </a:r>
          </a:p>
          <a:p>
            <a:pPr eaLnBrk="1" hangingPunct="1">
              <a:spcBef>
                <a:spcPct val="0"/>
              </a:spcBef>
              <a:buFontTx/>
              <a:buNone/>
            </a:pPr>
            <a:endParaRPr lang="es-AR" sz="1800" b="1">
              <a:solidFill>
                <a:srgbClr val="7030A0"/>
              </a:solidFill>
            </a:endParaRPr>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060575"/>
            <a:ext cx="8939213"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t> </a:t>
            </a:r>
          </a:p>
        </p:txBody>
      </p:sp>
      <p:sp>
        <p:nvSpPr>
          <p:cNvPr id="39940" name="4 Rectángulo"/>
          <p:cNvSpPr>
            <a:spLocks noChangeArrowheads="1"/>
          </p:cNvSpPr>
          <p:nvPr/>
        </p:nvSpPr>
        <p:spPr bwMode="auto">
          <a:xfrm>
            <a:off x="323850" y="1125538"/>
            <a:ext cx="86407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a:t>Resumiremos la información de los datos mediante medidas de fácil interpretación que reflejen sus características más relevantes.  Las medidas resúmenes son útiles para comparar conjuntos de datos  y para presentar los resultados de un estudio. </a:t>
            </a:r>
          </a:p>
          <a:p>
            <a:pPr eaLnBrk="1" hangingPunct="1">
              <a:spcBef>
                <a:spcPct val="0"/>
              </a:spcBef>
              <a:buFontTx/>
              <a:buNone/>
            </a:pPr>
            <a:endParaRPr lang="es-AR" sz="2000"/>
          </a:p>
          <a:p>
            <a:pPr eaLnBrk="1" hangingPunct="1">
              <a:spcBef>
                <a:spcPct val="0"/>
              </a:spcBef>
              <a:buFontTx/>
              <a:buNone/>
            </a:pPr>
            <a:r>
              <a:rPr lang="es-AR" sz="2000"/>
              <a:t>Se clasifican en dos grupos principales: </a:t>
            </a:r>
          </a:p>
          <a:p>
            <a:pPr eaLnBrk="1" hangingPunct="1">
              <a:spcBef>
                <a:spcPct val="0"/>
              </a:spcBef>
              <a:buFontTx/>
              <a:buNone/>
            </a:pPr>
            <a:r>
              <a:rPr lang="es-AR" sz="2000"/>
              <a:t>  </a:t>
            </a:r>
          </a:p>
          <a:p>
            <a:pPr eaLnBrk="1" hangingPunct="1">
              <a:spcBef>
                <a:spcPct val="0"/>
              </a:spcBef>
              <a:buFontTx/>
              <a:buNone/>
            </a:pPr>
            <a:r>
              <a:rPr lang="es-AR" sz="2000" b="1">
                <a:solidFill>
                  <a:srgbClr val="7030A0"/>
                </a:solidFill>
              </a:rPr>
              <a:t>Medidas de posición o localización:</a:t>
            </a:r>
            <a:r>
              <a:rPr lang="es-AR" sz="2000"/>
              <a:t> describen un valor alrededor del cual se</a:t>
            </a:r>
          </a:p>
          <a:p>
            <a:pPr eaLnBrk="1" hangingPunct="1">
              <a:spcBef>
                <a:spcPct val="0"/>
              </a:spcBef>
              <a:buFontTx/>
              <a:buNone/>
            </a:pPr>
            <a:r>
              <a:rPr lang="es-AR" sz="2000"/>
              <a:t>encuentran las observaciones.</a:t>
            </a:r>
          </a:p>
          <a:p>
            <a:pPr eaLnBrk="1" hangingPunct="1">
              <a:spcBef>
                <a:spcPct val="0"/>
              </a:spcBef>
              <a:buFontTx/>
              <a:buNone/>
            </a:pPr>
            <a:endParaRPr lang="es-AR" sz="2000"/>
          </a:p>
          <a:p>
            <a:pPr eaLnBrk="1" hangingPunct="1">
              <a:spcBef>
                <a:spcPct val="0"/>
              </a:spcBef>
              <a:buFontTx/>
              <a:buNone/>
            </a:pPr>
            <a:r>
              <a:rPr lang="es-AR" sz="2000" b="1">
                <a:solidFill>
                  <a:srgbClr val="7030A0"/>
                </a:solidFill>
              </a:rPr>
              <a:t>Medidas de dispersión o escala:  </a:t>
            </a:r>
            <a:r>
              <a:rPr lang="es-AR" sz="2000"/>
              <a:t>pretenden expresar cuán variable es un conjunto de datos.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3" name="2 Subtítulo"/>
          <p:cNvSpPr>
            <a:spLocks noGrp="1"/>
          </p:cNvSpPr>
          <p:nvPr>
            <p:ph type="subTitle" idx="1"/>
          </p:nvPr>
        </p:nvSpPr>
        <p:spPr>
          <a:xfrm>
            <a:off x="827088" y="981075"/>
            <a:ext cx="7881937" cy="5543550"/>
          </a:xfrm>
        </p:spPr>
        <p:txBody>
          <a:bodyPr rtlCol="0">
            <a:noAutofit/>
          </a:bodyPr>
          <a:lstStyle/>
          <a:p>
            <a:pPr algn="l" eaLnBrk="1" fontAlgn="auto" hangingPunct="1">
              <a:spcAft>
                <a:spcPts val="0"/>
              </a:spcAft>
              <a:defRPr/>
            </a:pPr>
            <a:r>
              <a:rPr lang="es-AR" sz="2000" dirty="0" smtClean="0"/>
              <a:t> </a:t>
            </a:r>
          </a:p>
        </p:txBody>
      </p:sp>
      <p:sp>
        <p:nvSpPr>
          <p:cNvPr id="40964" name="4 Rectángulo"/>
          <p:cNvSpPr>
            <a:spLocks noChangeArrowheads="1"/>
          </p:cNvSpPr>
          <p:nvPr/>
        </p:nvSpPr>
        <p:spPr bwMode="auto">
          <a:xfrm>
            <a:off x="323850" y="765175"/>
            <a:ext cx="864076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Posición o Centrado</a:t>
            </a:r>
          </a:p>
          <a:p>
            <a:pPr algn="ctr" eaLnBrk="1" hangingPunct="1">
              <a:spcBef>
                <a:spcPct val="0"/>
              </a:spcBef>
              <a:buFontTx/>
              <a:buNone/>
            </a:pPr>
            <a:r>
              <a:rPr lang="es-AR" sz="2000"/>
              <a:t>¿Cuál es el valor central o que mejor representa a los datos?</a:t>
            </a:r>
          </a:p>
          <a:p>
            <a:pPr algn="just" eaLnBrk="1" hangingPunct="1">
              <a:spcBef>
                <a:spcPct val="0"/>
              </a:spcBef>
              <a:buFontTx/>
              <a:buNone/>
            </a:pPr>
            <a:endParaRPr lang="es-AR" sz="2000"/>
          </a:p>
          <a:p>
            <a:pPr algn="just" eaLnBrk="1" hangingPunct="1">
              <a:spcBef>
                <a:spcPct val="0"/>
              </a:spcBef>
              <a:buFontTx/>
              <a:buNone/>
            </a:pPr>
            <a:r>
              <a:rPr lang="es-AR" sz="2000"/>
              <a:t>Buscamos un valor típico que represente a los datos.</a:t>
            </a:r>
          </a:p>
          <a:p>
            <a:pPr algn="just" eaLnBrk="1" hangingPunct="1">
              <a:spcBef>
                <a:spcPct val="0"/>
              </a:spcBef>
              <a:buFontTx/>
              <a:buNone/>
            </a:pPr>
            <a:endParaRPr lang="es-AR" sz="2000"/>
          </a:p>
          <a:p>
            <a:pPr algn="just" eaLnBrk="1" hangingPunct="1">
              <a:spcBef>
                <a:spcPct val="0"/>
              </a:spcBef>
              <a:buFontTx/>
              <a:buNone/>
            </a:pPr>
            <a:r>
              <a:rPr lang="es-AR" sz="2000"/>
              <a:t>Si la distribución es simétrica diferentes medidas darán resultados similares y hay un claro valor de centrado. </a:t>
            </a:r>
          </a:p>
          <a:p>
            <a:pPr algn="just" eaLnBrk="1" hangingPunct="1">
              <a:spcBef>
                <a:spcPct val="0"/>
              </a:spcBef>
              <a:buFontTx/>
              <a:buNone/>
            </a:pPr>
            <a:endParaRPr lang="es-AR" sz="2000"/>
          </a:p>
          <a:p>
            <a:pPr algn="just" eaLnBrk="1" hangingPunct="1">
              <a:spcBef>
                <a:spcPct val="0"/>
              </a:spcBef>
              <a:buFontTx/>
              <a:buNone/>
            </a:pPr>
            <a:r>
              <a:rPr lang="es-AR" sz="2000"/>
              <a:t>Si es asimétrica no existe un centro evidente y diferentes criterios para resumir los datos pueden diferir considerablemente.</a:t>
            </a:r>
          </a:p>
        </p:txBody>
      </p:sp>
      <p:pic>
        <p:nvPicPr>
          <p:cNvPr id="4096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076700"/>
            <a:ext cx="65627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ctrTitle"/>
          </p:nvPr>
        </p:nvSpPr>
        <p:spPr>
          <a:xfrm>
            <a:off x="611188" y="260350"/>
            <a:ext cx="7772400" cy="1109663"/>
          </a:xfrm>
        </p:spPr>
        <p:txBody>
          <a:bodyPr/>
          <a:lstStyle/>
          <a:p>
            <a:pPr eaLnBrk="1" hangingPunct="1"/>
            <a:r>
              <a:rPr lang="es-AR" sz="4000" smtClean="0">
                <a:solidFill>
                  <a:srgbClr val="7030A0"/>
                </a:solidFill>
              </a:rPr>
              <a:t>Estadística descriptiva</a:t>
            </a:r>
          </a:p>
        </p:txBody>
      </p:sp>
      <p:sp>
        <p:nvSpPr>
          <p:cNvPr id="3" name="2 Subtítulo"/>
          <p:cNvSpPr>
            <a:spLocks noGrp="1"/>
          </p:cNvSpPr>
          <p:nvPr>
            <p:ph type="subTitle" idx="1"/>
          </p:nvPr>
        </p:nvSpPr>
        <p:spPr>
          <a:xfrm>
            <a:off x="866775" y="1074738"/>
            <a:ext cx="7881938" cy="4657725"/>
          </a:xfrm>
        </p:spPr>
        <p:txBody>
          <a:bodyPr rtlCol="0">
            <a:noAutofit/>
          </a:bodyPr>
          <a:lstStyle/>
          <a:p>
            <a:pPr algn="just" eaLnBrk="1" fontAlgn="auto" hangingPunct="1">
              <a:spcAft>
                <a:spcPts val="0"/>
              </a:spcAft>
              <a:defRPr/>
            </a:pPr>
            <a:r>
              <a:rPr lang="es-AR" sz="2000" dirty="0" smtClean="0"/>
              <a:t> </a:t>
            </a:r>
            <a:endParaRPr lang="es-AR" sz="2000" dirty="0" smtClean="0">
              <a:solidFill>
                <a:schemeClr val="tx1"/>
              </a:solidFill>
            </a:endParaRPr>
          </a:p>
          <a:p>
            <a:pPr algn="just" eaLnBrk="1" fontAlgn="auto" hangingPunct="1">
              <a:spcAft>
                <a:spcPts val="0"/>
              </a:spcAft>
              <a:defRPr/>
            </a:pPr>
            <a:r>
              <a:rPr lang="es-AR" sz="2000" dirty="0" smtClean="0">
                <a:solidFill>
                  <a:schemeClr val="tx1"/>
                </a:solidFill>
              </a:rPr>
              <a:t>Cuando existen </a:t>
            </a:r>
            <a:r>
              <a:rPr lang="es-AR" sz="2000" dirty="0">
                <a:solidFill>
                  <a:schemeClr val="tx1"/>
                </a:solidFill>
              </a:rPr>
              <a:t>datos para toda la población (CENSO) no hay necesidad de</a:t>
            </a:r>
          </a:p>
          <a:p>
            <a:pPr algn="just" eaLnBrk="1" fontAlgn="auto" hangingPunct="1">
              <a:spcAft>
                <a:spcPts val="0"/>
              </a:spcAft>
              <a:defRPr/>
            </a:pPr>
            <a:r>
              <a:rPr lang="es-AR" sz="2000" dirty="0">
                <a:solidFill>
                  <a:schemeClr val="tx1"/>
                </a:solidFill>
              </a:rPr>
              <a:t>usar métodos </a:t>
            </a:r>
            <a:r>
              <a:rPr lang="es-AR" sz="2000" dirty="0" smtClean="0">
                <a:solidFill>
                  <a:schemeClr val="tx1"/>
                </a:solidFill>
              </a:rPr>
              <a:t>estadísticos, </a:t>
            </a:r>
            <a:r>
              <a:rPr lang="es-AR" sz="2000" dirty="0">
                <a:solidFill>
                  <a:schemeClr val="tx1"/>
                </a:solidFill>
              </a:rPr>
              <a:t>ya que es posible calcular exactamente los</a:t>
            </a:r>
          </a:p>
          <a:p>
            <a:pPr algn="just" eaLnBrk="1" fontAlgn="auto" hangingPunct="1">
              <a:spcAft>
                <a:spcPts val="0"/>
              </a:spcAft>
              <a:defRPr/>
            </a:pPr>
            <a:r>
              <a:rPr lang="es-AR" sz="2000" dirty="0">
                <a:solidFill>
                  <a:schemeClr val="tx1"/>
                </a:solidFill>
              </a:rPr>
              <a:t>parámetros de interés. </a:t>
            </a:r>
            <a:endParaRPr lang="es-AR" sz="2000" dirty="0" smtClean="0">
              <a:solidFill>
                <a:schemeClr val="tx1"/>
              </a:solidFill>
            </a:endParaRPr>
          </a:p>
          <a:p>
            <a:pPr algn="just" eaLnBrk="1" fontAlgn="auto" hangingPunct="1">
              <a:spcAft>
                <a:spcPts val="0"/>
              </a:spcAft>
              <a:defRPr/>
            </a:pPr>
            <a:endParaRPr lang="es-AR" sz="2000" dirty="0">
              <a:solidFill>
                <a:schemeClr val="tx1"/>
              </a:solidFill>
            </a:endParaRPr>
          </a:p>
          <a:p>
            <a:pPr algn="just" eaLnBrk="1" fontAlgn="auto" hangingPunct="1">
              <a:spcAft>
                <a:spcPts val="0"/>
              </a:spcAft>
              <a:defRPr/>
            </a:pPr>
            <a:r>
              <a:rPr lang="es-AR" sz="2000" dirty="0" smtClean="0">
                <a:solidFill>
                  <a:schemeClr val="tx1"/>
                </a:solidFill>
              </a:rPr>
              <a:t>Ejemplo:  en el censo poblacional, </a:t>
            </a:r>
            <a:r>
              <a:rPr lang="es-AR" sz="2000" dirty="0">
                <a:solidFill>
                  <a:schemeClr val="tx1"/>
                </a:solidFill>
              </a:rPr>
              <a:t>se registra el sexo de todas las</a:t>
            </a:r>
          </a:p>
          <a:p>
            <a:pPr algn="just" eaLnBrk="1" fontAlgn="auto" hangingPunct="1">
              <a:spcAft>
                <a:spcPts val="0"/>
              </a:spcAft>
              <a:defRPr/>
            </a:pPr>
            <a:r>
              <a:rPr lang="es-AR" sz="2000" dirty="0">
                <a:solidFill>
                  <a:schemeClr val="tx1"/>
                </a:solidFill>
              </a:rPr>
              <a:t>personas censadas, que son prácticamente toda la población, así que es posible </a:t>
            </a:r>
            <a:r>
              <a:rPr lang="es-AR" sz="2000" dirty="0" smtClean="0">
                <a:solidFill>
                  <a:schemeClr val="tx1"/>
                </a:solidFill>
              </a:rPr>
              <a:t>conocer exactamente </a:t>
            </a:r>
            <a:r>
              <a:rPr lang="es-AR" sz="2000" dirty="0">
                <a:solidFill>
                  <a:schemeClr val="tx1"/>
                </a:solidFill>
              </a:rPr>
              <a:t>la proporción de habitantes de los dos </a:t>
            </a:r>
            <a:r>
              <a:rPr lang="es-AR" sz="2000" dirty="0" smtClean="0">
                <a:solidFill>
                  <a:schemeClr val="tx1"/>
                </a:solidFill>
              </a:rPr>
              <a:t>sexos.</a:t>
            </a:r>
            <a:endParaRPr lang="es-AR" sz="200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41987"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Posición o Centrado</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sp>
        <p:nvSpPr>
          <p:cNvPr id="41989" name="6 Rectángulo"/>
          <p:cNvSpPr>
            <a:spLocks noChangeArrowheads="1"/>
          </p:cNvSpPr>
          <p:nvPr/>
        </p:nvSpPr>
        <p:spPr bwMode="auto">
          <a:xfrm>
            <a:off x="468313" y="1196975"/>
            <a:ext cx="63896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1800" b="1"/>
              <a:t>Promedio o Media Muestral</a:t>
            </a:r>
          </a:p>
          <a:p>
            <a:pPr eaLnBrk="1" hangingPunct="1">
              <a:spcBef>
                <a:spcPct val="0"/>
              </a:spcBef>
              <a:buFontTx/>
              <a:buNone/>
            </a:pPr>
            <a:endParaRPr lang="es-AR" sz="1800"/>
          </a:p>
          <a:p>
            <a:pPr eaLnBrk="1" hangingPunct="1">
              <a:spcBef>
                <a:spcPct val="0"/>
              </a:spcBef>
              <a:buFontTx/>
              <a:buNone/>
            </a:pPr>
            <a:r>
              <a:rPr lang="es-AR" sz="1800"/>
              <a:t>Sumamos todas las observaciones y dividimos por el número total datos.</a:t>
            </a:r>
          </a:p>
          <a:p>
            <a:pPr eaLnBrk="1" hangingPunct="1">
              <a:spcBef>
                <a:spcPct val="0"/>
              </a:spcBef>
              <a:buFontTx/>
              <a:buNone/>
            </a:pPr>
            <a:endParaRPr lang="es-AR" sz="1800" i="1"/>
          </a:p>
        </p:txBody>
      </p:sp>
      <p:pic>
        <p:nvPicPr>
          <p:cNvPr id="419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133600"/>
            <a:ext cx="289083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43011"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Posición o Centrado</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pic>
        <p:nvPicPr>
          <p:cNvPr id="430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06488"/>
            <a:ext cx="7937500"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 name="6 Rectángulo"/>
          <p:cNvSpPr/>
          <p:nvPr/>
        </p:nvSpPr>
        <p:spPr>
          <a:xfrm>
            <a:off x="428625" y="1214438"/>
            <a:ext cx="1357313"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8" name="7 Rectángulo"/>
          <p:cNvSpPr/>
          <p:nvPr/>
        </p:nvSpPr>
        <p:spPr>
          <a:xfrm>
            <a:off x="6858000" y="1357313"/>
            <a:ext cx="1357313"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44035"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Posición o Centrado</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sp>
        <p:nvSpPr>
          <p:cNvPr id="44037" name="6 Rectángulo"/>
          <p:cNvSpPr>
            <a:spLocks noChangeArrowheads="1"/>
          </p:cNvSpPr>
          <p:nvPr/>
        </p:nvSpPr>
        <p:spPr bwMode="auto">
          <a:xfrm>
            <a:off x="755650" y="1268413"/>
            <a:ext cx="61023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1800" b="1"/>
              <a:t>Media de datos agrupados</a:t>
            </a:r>
          </a:p>
          <a:p>
            <a:pPr eaLnBrk="1" hangingPunct="1">
              <a:spcBef>
                <a:spcPct val="0"/>
              </a:spcBef>
              <a:buFontTx/>
              <a:buNone/>
            </a:pPr>
            <a:endParaRPr lang="es-AR" sz="1800" b="1" i="1"/>
          </a:p>
          <a:p>
            <a:pPr eaLnBrk="1" hangingPunct="1">
              <a:spcBef>
                <a:spcPct val="0"/>
              </a:spcBef>
              <a:buFontTx/>
              <a:buNone/>
            </a:pPr>
            <a:r>
              <a:rPr lang="es-AR" sz="1800"/>
              <a:t>Supongamos que se dispone de dos conjuntos de datos en los que se conoce la media y el número de datos de cada uno </a:t>
            </a:r>
          </a:p>
          <a:p>
            <a:pPr eaLnBrk="1" hangingPunct="1">
              <a:spcBef>
                <a:spcPct val="0"/>
              </a:spcBef>
              <a:buFontTx/>
              <a:buNone/>
            </a:pPr>
            <a:r>
              <a:rPr lang="es-AR" sz="1800"/>
              <a:t>(hombres/ mujeres) </a:t>
            </a:r>
          </a:p>
          <a:p>
            <a:pPr eaLnBrk="1" hangingPunct="1">
              <a:spcBef>
                <a:spcPct val="0"/>
              </a:spcBef>
              <a:buFontTx/>
              <a:buNone/>
            </a:pPr>
            <a:endParaRPr lang="es-AR" sz="1800"/>
          </a:p>
          <a:p>
            <a:pPr eaLnBrk="1" hangingPunct="1">
              <a:spcBef>
                <a:spcPct val="0"/>
              </a:spcBef>
              <a:buFontTx/>
              <a:buNone/>
            </a:pPr>
            <a:endParaRPr lang="es-AR" sz="1800"/>
          </a:p>
          <a:p>
            <a:pPr eaLnBrk="1" hangingPunct="1">
              <a:spcBef>
                <a:spcPct val="0"/>
              </a:spcBef>
              <a:buFontTx/>
              <a:buNone/>
            </a:pPr>
            <a:endParaRPr lang="es-AR" sz="1800"/>
          </a:p>
        </p:txBody>
      </p:sp>
      <p:graphicFrame>
        <p:nvGraphicFramePr>
          <p:cNvPr id="44038" name="Object 3"/>
          <p:cNvGraphicFramePr>
            <a:graphicFrameLocks noChangeAspect="1"/>
          </p:cNvGraphicFramePr>
          <p:nvPr/>
        </p:nvGraphicFramePr>
        <p:xfrm>
          <a:off x="2700338" y="2295525"/>
          <a:ext cx="1943100" cy="500063"/>
        </p:xfrm>
        <a:graphic>
          <a:graphicData uri="http://schemas.openxmlformats.org/presentationml/2006/ole">
            <mc:AlternateContent xmlns:mc="http://schemas.openxmlformats.org/markup-compatibility/2006">
              <mc:Choice xmlns:v="urn:schemas-microsoft-com:vml" Requires="v">
                <p:oleObj spid="_x0000_s44042" name="Ecuación" r:id="rId3" imgW="837836" imgH="215806" progId="Equation.3">
                  <p:embed/>
                </p:oleObj>
              </mc:Choice>
              <mc:Fallback>
                <p:oleObj name="Ecuación" r:id="rId3" imgW="837836" imgH="215806"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295525"/>
                        <a:ext cx="19431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9" name="Object 4"/>
          <p:cNvGraphicFramePr>
            <a:graphicFrameLocks noChangeAspect="1"/>
          </p:cNvGraphicFramePr>
          <p:nvPr/>
        </p:nvGraphicFramePr>
        <p:xfrm>
          <a:off x="2627313" y="3644900"/>
          <a:ext cx="2179637" cy="1000125"/>
        </p:xfrm>
        <a:graphic>
          <a:graphicData uri="http://schemas.openxmlformats.org/presentationml/2006/ole">
            <mc:AlternateContent xmlns:mc="http://schemas.openxmlformats.org/markup-compatibility/2006">
              <mc:Choice xmlns:v="urn:schemas-microsoft-com:vml" Requires="v">
                <p:oleObj spid="_x0000_s44043" name="Ecuación" r:id="rId5" imgW="939392" imgH="431613" progId="Equation.3">
                  <p:embed/>
                </p:oleObj>
              </mc:Choice>
              <mc:Fallback>
                <p:oleObj name="Ecuación" r:id="rId5" imgW="939392" imgH="431613"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3644900"/>
                        <a:ext cx="21796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45059"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Posición o Centrado</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pic>
        <p:nvPicPr>
          <p:cNvPr id="450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86899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 name="6 Rectángulo"/>
          <p:cNvSpPr/>
          <p:nvPr/>
        </p:nvSpPr>
        <p:spPr>
          <a:xfrm>
            <a:off x="428625" y="1285875"/>
            <a:ext cx="1357313"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8" name="7 Rectángulo"/>
          <p:cNvSpPr/>
          <p:nvPr/>
        </p:nvSpPr>
        <p:spPr>
          <a:xfrm>
            <a:off x="7500938" y="1428750"/>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46083"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Posición o Centrado</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pic>
        <p:nvPicPr>
          <p:cNvPr id="460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644900"/>
            <a:ext cx="406082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6 Rectángulo"/>
          <p:cNvSpPr>
            <a:spLocks noChangeArrowheads="1"/>
          </p:cNvSpPr>
          <p:nvPr/>
        </p:nvSpPr>
        <p:spPr bwMode="auto">
          <a:xfrm>
            <a:off x="971550" y="1341438"/>
            <a:ext cx="66071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1800" b="1"/>
              <a:t>Mediana poblacional</a:t>
            </a:r>
          </a:p>
          <a:p>
            <a:pPr eaLnBrk="1" hangingPunct="1">
              <a:spcBef>
                <a:spcPct val="0"/>
              </a:spcBef>
              <a:buFontTx/>
              <a:buNone/>
            </a:pPr>
            <a:endParaRPr lang="es-AR" sz="1800" b="1"/>
          </a:p>
          <a:p>
            <a:pPr eaLnBrk="1" hangingPunct="1">
              <a:spcBef>
                <a:spcPct val="0"/>
              </a:spcBef>
              <a:buFontTx/>
              <a:buNone/>
            </a:pPr>
            <a:r>
              <a:rPr lang="es-AR" sz="1800"/>
              <a:t>La </a:t>
            </a:r>
            <a:r>
              <a:rPr lang="es-AR" sz="1800" i="1"/>
              <a:t>mediana poblacional se define de modo equivalente a la mediana muestral y es el valor </a:t>
            </a:r>
            <a:r>
              <a:rPr lang="es-AR" sz="1800"/>
              <a:t>de la variable por debajo del cual se encuentra a lo sumo el 50% de la población y por encima del cual se encuentra a lo sumo el 50% de la población.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47107"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Posición o Centrado</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sp>
        <p:nvSpPr>
          <p:cNvPr id="47109" name="6 Rectángulo"/>
          <p:cNvSpPr>
            <a:spLocks noChangeArrowheads="1"/>
          </p:cNvSpPr>
          <p:nvPr/>
        </p:nvSpPr>
        <p:spPr bwMode="auto">
          <a:xfrm>
            <a:off x="971550" y="1341438"/>
            <a:ext cx="6607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1800" b="1"/>
              <a:t>Mediana poblacional</a:t>
            </a:r>
          </a:p>
          <a:p>
            <a:pPr eaLnBrk="1" hangingPunct="1">
              <a:spcBef>
                <a:spcPct val="0"/>
              </a:spcBef>
              <a:buFontTx/>
              <a:buNone/>
            </a:pPr>
            <a:endParaRPr lang="es-AR" sz="1800" b="1"/>
          </a:p>
        </p:txBody>
      </p:sp>
      <p:pic>
        <p:nvPicPr>
          <p:cNvPr id="471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786063"/>
            <a:ext cx="8096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3571875" y="5000625"/>
            <a:ext cx="642938"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9" name="8 Rectángulo"/>
          <p:cNvSpPr/>
          <p:nvPr/>
        </p:nvSpPr>
        <p:spPr>
          <a:xfrm>
            <a:off x="7143750" y="5000625"/>
            <a:ext cx="642938"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pic>
        <p:nvPicPr>
          <p:cNvPr id="471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5000625"/>
            <a:ext cx="457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13" y="5072063"/>
            <a:ext cx="4762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ctrTitle"/>
          </p:nvPr>
        </p:nvSpPr>
        <p:spPr>
          <a:xfrm>
            <a:off x="611188" y="44450"/>
            <a:ext cx="7772400" cy="1109663"/>
          </a:xfrm>
        </p:spPr>
        <p:txBody>
          <a:bodyPr/>
          <a:lstStyle/>
          <a:p>
            <a:pPr eaLnBrk="1" hangingPunct="1"/>
            <a:r>
              <a:rPr lang="es-AR" sz="4000" smtClean="0">
                <a:solidFill>
                  <a:srgbClr val="7030A0"/>
                </a:solidFill>
              </a:rPr>
              <a:t>Medidas resumen</a:t>
            </a:r>
          </a:p>
        </p:txBody>
      </p:sp>
      <p:sp>
        <p:nvSpPr>
          <p:cNvPr id="48131"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Posición o Centrado</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pic>
        <p:nvPicPr>
          <p:cNvPr id="481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0775"/>
            <a:ext cx="8964613"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 name="6 Rectángulo"/>
          <p:cNvSpPr/>
          <p:nvPr/>
        </p:nvSpPr>
        <p:spPr>
          <a:xfrm>
            <a:off x="0" y="1428750"/>
            <a:ext cx="1571625" cy="357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8" name="7 Rectángulo"/>
          <p:cNvSpPr/>
          <p:nvPr/>
        </p:nvSpPr>
        <p:spPr>
          <a:xfrm>
            <a:off x="7358063" y="1571625"/>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49155"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Posición o Centrado</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sp useBgFill="1">
        <p:nvSpPr>
          <p:cNvPr id="7" name="6 Rectángulo"/>
          <p:cNvSpPr/>
          <p:nvPr/>
        </p:nvSpPr>
        <p:spPr>
          <a:xfrm>
            <a:off x="285750" y="1285875"/>
            <a:ext cx="1357313"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8" name="7 Rectángulo"/>
          <p:cNvSpPr/>
          <p:nvPr/>
        </p:nvSpPr>
        <p:spPr>
          <a:xfrm>
            <a:off x="7358063" y="1357313"/>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pic>
        <p:nvPicPr>
          <p:cNvPr id="491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214438"/>
            <a:ext cx="86391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50179"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Dispersión</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pic>
        <p:nvPicPr>
          <p:cNvPr id="501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1152525"/>
            <a:ext cx="8574088"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 name="6 Rectángulo"/>
          <p:cNvSpPr/>
          <p:nvPr/>
        </p:nvSpPr>
        <p:spPr>
          <a:xfrm>
            <a:off x="428625" y="1285875"/>
            <a:ext cx="1357313"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8" name="7 Rectángulo"/>
          <p:cNvSpPr/>
          <p:nvPr/>
        </p:nvSpPr>
        <p:spPr>
          <a:xfrm>
            <a:off x="7286625" y="1357313"/>
            <a:ext cx="1357313"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81075"/>
            <a:ext cx="7840662"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51204"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Dispersión</a:t>
            </a:r>
          </a:p>
        </p:txBody>
      </p:sp>
      <p:sp useBgFill="1">
        <p:nvSpPr>
          <p:cNvPr id="5" name="4 Rectángulo"/>
          <p:cNvSpPr/>
          <p:nvPr/>
        </p:nvSpPr>
        <p:spPr>
          <a:xfrm>
            <a:off x="642938" y="1214438"/>
            <a:ext cx="1357312" cy="3571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6" name="5 Rectángulo"/>
          <p:cNvSpPr/>
          <p:nvPr/>
        </p:nvSpPr>
        <p:spPr>
          <a:xfrm>
            <a:off x="6929438" y="1357313"/>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pPr eaLnBrk="1" hangingPunct="1"/>
            <a:r>
              <a:rPr lang="es-AR" sz="2800" smtClean="0">
                <a:solidFill>
                  <a:srgbClr val="7030A0"/>
                </a:solidFill>
              </a:rPr>
              <a:t>Estamos</a:t>
            </a:r>
            <a:r>
              <a:rPr lang="en-US" sz="2800" smtClean="0">
                <a:solidFill>
                  <a:srgbClr val="7030A0"/>
                </a:solidFill>
              </a:rPr>
              <a:t> interesados en estudiar un fen</a:t>
            </a:r>
            <a:r>
              <a:rPr lang="es-AR" sz="2800" smtClean="0">
                <a:solidFill>
                  <a:srgbClr val="7030A0"/>
                </a:solidFill>
              </a:rPr>
              <a:t>ó</a:t>
            </a:r>
            <a:r>
              <a:rPr lang="en-US" sz="2800" smtClean="0">
                <a:solidFill>
                  <a:srgbClr val="7030A0"/>
                </a:solidFill>
              </a:rPr>
              <a:t>meno de una </a:t>
            </a:r>
            <a:r>
              <a:rPr lang="es-AR" sz="2800" smtClean="0">
                <a:solidFill>
                  <a:srgbClr val="7030A0"/>
                </a:solidFill>
              </a:rPr>
              <a:t>población</a:t>
            </a:r>
          </a:p>
        </p:txBody>
      </p:sp>
      <p:pic>
        <p:nvPicPr>
          <p:cNvPr id="6147" name="3 Marcador de contenido" descr="persona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628775"/>
            <a:ext cx="8915400" cy="4090988"/>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52227"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Dispersión</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pic>
        <p:nvPicPr>
          <p:cNvPr id="522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3" y="1176338"/>
            <a:ext cx="812165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 name="6 Rectángulo"/>
          <p:cNvSpPr/>
          <p:nvPr/>
        </p:nvSpPr>
        <p:spPr>
          <a:xfrm>
            <a:off x="571500" y="1285875"/>
            <a:ext cx="1500188" cy="42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8" name="7 Rectángulo"/>
          <p:cNvSpPr/>
          <p:nvPr/>
        </p:nvSpPr>
        <p:spPr>
          <a:xfrm>
            <a:off x="7358063" y="1500188"/>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53251"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Dispersión</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pic>
        <p:nvPicPr>
          <p:cNvPr id="532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293813"/>
            <a:ext cx="8788400"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8462963"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54276" name="4 Rectángulo"/>
          <p:cNvSpPr>
            <a:spLocks noChangeArrowheads="1"/>
          </p:cNvSpPr>
          <p:nvPr/>
        </p:nvSpPr>
        <p:spPr bwMode="auto">
          <a:xfrm>
            <a:off x="323850" y="765175"/>
            <a:ext cx="8640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s-AR" sz="2000" b="1">
              <a:solidFill>
                <a:srgbClr val="7030A0"/>
              </a:solidFill>
            </a:endParaRPr>
          </a:p>
          <a:p>
            <a:pPr algn="just" eaLnBrk="1" hangingPunct="1">
              <a:spcBef>
                <a:spcPct val="0"/>
              </a:spcBef>
              <a:buFontTx/>
              <a:buNone/>
            </a:pPr>
            <a:r>
              <a:rPr lang="es-AR" sz="2000" b="1">
                <a:solidFill>
                  <a:srgbClr val="7030A0"/>
                </a:solidFill>
              </a:rPr>
              <a:t>Medidas de Dispersión</a:t>
            </a:r>
          </a:p>
        </p:txBody>
      </p:sp>
      <p:pic>
        <p:nvPicPr>
          <p:cNvPr id="542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288088"/>
            <a:ext cx="7826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6" name="5 Rectángulo"/>
          <p:cNvSpPr/>
          <p:nvPr/>
        </p:nvSpPr>
        <p:spPr>
          <a:xfrm>
            <a:off x="7215188" y="1000125"/>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7" name="6 Rectángulo"/>
          <p:cNvSpPr/>
          <p:nvPr/>
        </p:nvSpPr>
        <p:spPr>
          <a:xfrm>
            <a:off x="285750" y="857250"/>
            <a:ext cx="1357313"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Medidas resumen</a:t>
            </a:r>
          </a:p>
        </p:txBody>
      </p:sp>
      <p:sp>
        <p:nvSpPr>
          <p:cNvPr id="55299" name="4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Medidas de Dispersión</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pic>
        <p:nvPicPr>
          <p:cNvPr id="553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92238"/>
            <a:ext cx="8497888"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4175"/>
            <a:ext cx="90106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sp>
        <p:nvSpPr>
          <p:cNvPr id="56324" name="6 Rectángulo"/>
          <p:cNvSpPr>
            <a:spLocks noChangeArrowheads="1"/>
          </p:cNvSpPr>
          <p:nvPr/>
        </p:nvSpPr>
        <p:spPr bwMode="auto">
          <a:xfrm>
            <a:off x="357188" y="114300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Boxplot</a:t>
            </a:r>
          </a:p>
        </p:txBody>
      </p:sp>
      <p:pic>
        <p:nvPicPr>
          <p:cNvPr id="563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05038"/>
            <a:ext cx="82327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sp>
        <p:nvSpPr>
          <p:cNvPr id="7" name="6 Rectángulo"/>
          <p:cNvSpPr/>
          <p:nvPr/>
        </p:nvSpPr>
        <p:spPr>
          <a:xfrm>
            <a:off x="357188" y="1143000"/>
            <a:ext cx="8640762" cy="4094163"/>
          </a:xfrm>
          <a:prstGeom prst="rect">
            <a:avLst/>
          </a:prstGeom>
        </p:spPr>
        <p:txBody>
          <a:bodyPr>
            <a:spAutoFit/>
          </a:bodyPr>
          <a:lstStyle/>
          <a:p>
            <a:pPr algn="just" eaLnBrk="1" fontAlgn="auto" hangingPunct="1">
              <a:spcBef>
                <a:spcPts val="0"/>
              </a:spcBef>
              <a:spcAft>
                <a:spcPts val="0"/>
              </a:spcAft>
              <a:defRPr/>
            </a:pPr>
            <a:r>
              <a:rPr lang="es-AR" sz="2000" b="1" dirty="0" err="1">
                <a:solidFill>
                  <a:srgbClr val="7030A0"/>
                </a:solidFill>
                <a:latin typeface="+mn-lt"/>
                <a:cs typeface="+mn-cs"/>
              </a:rPr>
              <a:t>Boxplot</a:t>
            </a:r>
            <a:endParaRPr lang="es-AR" sz="2000" b="1" dirty="0">
              <a:solidFill>
                <a:srgbClr val="7030A0"/>
              </a:solidFill>
              <a:latin typeface="+mn-lt"/>
              <a:cs typeface="+mn-cs"/>
            </a:endParaRPr>
          </a:p>
          <a:p>
            <a:pPr algn="just" eaLnBrk="1" fontAlgn="auto" hangingPunct="1">
              <a:spcBef>
                <a:spcPts val="0"/>
              </a:spcBef>
              <a:spcAft>
                <a:spcPts val="0"/>
              </a:spcAft>
              <a:defRPr/>
            </a:pPr>
            <a:endParaRPr lang="es-AR" sz="2000" b="1" dirty="0">
              <a:solidFill>
                <a:srgbClr val="7030A0"/>
              </a:solidFill>
              <a:latin typeface="+mn-lt"/>
              <a:cs typeface="+mn-cs"/>
            </a:endParaRPr>
          </a:p>
          <a:p>
            <a:pPr marL="457200" indent="-457200" eaLnBrk="1" fontAlgn="auto" hangingPunct="1">
              <a:spcBef>
                <a:spcPts val="0"/>
              </a:spcBef>
              <a:spcAft>
                <a:spcPts val="0"/>
              </a:spcAft>
              <a:buFontTx/>
              <a:buAutoNum type="arabicPeriod"/>
              <a:defRPr/>
            </a:pPr>
            <a:r>
              <a:rPr lang="es-AR" sz="2000" dirty="0">
                <a:latin typeface="+mn-lt"/>
                <a:cs typeface="+mn-cs"/>
              </a:rPr>
              <a:t>Representamos una escala vertical u horizontal</a:t>
            </a:r>
          </a:p>
          <a:p>
            <a:pPr marL="457200" indent="-457200" eaLnBrk="1" fontAlgn="auto" hangingPunct="1">
              <a:spcBef>
                <a:spcPts val="0"/>
              </a:spcBef>
              <a:spcAft>
                <a:spcPts val="0"/>
              </a:spcAft>
              <a:buFontTx/>
              <a:buAutoNum type="arabicPeriod"/>
              <a:defRPr/>
            </a:pPr>
            <a:endParaRPr lang="es-AR" sz="2000" dirty="0">
              <a:latin typeface="+mn-lt"/>
              <a:cs typeface="+mn-cs"/>
            </a:endParaRPr>
          </a:p>
          <a:p>
            <a:pPr eaLnBrk="1" fontAlgn="auto" hangingPunct="1">
              <a:spcBef>
                <a:spcPts val="0"/>
              </a:spcBef>
              <a:spcAft>
                <a:spcPts val="0"/>
              </a:spcAft>
              <a:defRPr/>
            </a:pPr>
            <a:r>
              <a:rPr lang="es-AR" sz="2000" dirty="0">
                <a:latin typeface="+mn-lt"/>
                <a:cs typeface="+mn-cs"/>
              </a:rPr>
              <a:t>2. Dibujamos una caja cuyos extremos son los </a:t>
            </a:r>
            <a:r>
              <a:rPr lang="es-AR" sz="2000" dirty="0" err="1">
                <a:latin typeface="+mn-lt"/>
                <a:cs typeface="+mn-cs"/>
              </a:rPr>
              <a:t>cuartiles</a:t>
            </a:r>
            <a:r>
              <a:rPr lang="es-AR" sz="2000" dirty="0">
                <a:latin typeface="+mn-lt"/>
                <a:cs typeface="+mn-cs"/>
              </a:rPr>
              <a:t> y dentro de ella un segmento que corresponde a la mediana.</a:t>
            </a:r>
          </a:p>
          <a:p>
            <a:pPr eaLnBrk="1" fontAlgn="auto" hangingPunct="1">
              <a:spcBef>
                <a:spcPts val="0"/>
              </a:spcBef>
              <a:spcAft>
                <a:spcPts val="0"/>
              </a:spcAft>
              <a:defRPr/>
            </a:pPr>
            <a:endParaRPr lang="es-AR" sz="2000" dirty="0">
              <a:latin typeface="+mn-lt"/>
              <a:cs typeface="+mn-cs"/>
            </a:endParaRPr>
          </a:p>
          <a:p>
            <a:pPr eaLnBrk="1" fontAlgn="auto" hangingPunct="1">
              <a:spcBef>
                <a:spcPts val="0"/>
              </a:spcBef>
              <a:spcAft>
                <a:spcPts val="0"/>
              </a:spcAft>
              <a:defRPr/>
            </a:pPr>
            <a:r>
              <a:rPr lang="es-AR" sz="2000" dirty="0">
                <a:latin typeface="+mn-lt"/>
                <a:cs typeface="+mn-cs"/>
              </a:rPr>
              <a:t>3. A partir de cada extremo dibujamos un segmento hasta el dato más alejado que está a lo sumo 1.5 </a:t>
            </a:r>
            <a:r>
              <a:rPr lang="es-AR" sz="2000" dirty="0" err="1">
                <a:latin typeface="+mn-lt"/>
                <a:cs typeface="+mn-cs"/>
              </a:rPr>
              <a:t>d</a:t>
            </a:r>
            <a:r>
              <a:rPr lang="es-AR" sz="1400" dirty="0" err="1">
                <a:latin typeface="+mn-lt"/>
                <a:cs typeface="+mn-cs"/>
              </a:rPr>
              <a:t>I</a:t>
            </a:r>
            <a:r>
              <a:rPr lang="es-AR" sz="2000" dirty="0">
                <a:latin typeface="+mn-lt"/>
                <a:cs typeface="+mn-cs"/>
              </a:rPr>
              <a:t> del extremo de la caja. Estos segmentos se llaman bigotes.</a:t>
            </a:r>
          </a:p>
          <a:p>
            <a:pPr eaLnBrk="1" fontAlgn="auto" hangingPunct="1">
              <a:spcBef>
                <a:spcPts val="0"/>
              </a:spcBef>
              <a:spcAft>
                <a:spcPts val="0"/>
              </a:spcAft>
              <a:defRPr/>
            </a:pPr>
            <a:endParaRPr lang="es-AR" sz="2000" dirty="0">
              <a:latin typeface="+mn-lt"/>
              <a:cs typeface="+mn-cs"/>
            </a:endParaRPr>
          </a:p>
          <a:p>
            <a:pPr eaLnBrk="1" fontAlgn="auto" hangingPunct="1">
              <a:spcBef>
                <a:spcPts val="0"/>
              </a:spcBef>
              <a:spcAft>
                <a:spcPts val="0"/>
              </a:spcAft>
              <a:defRPr/>
            </a:pPr>
            <a:r>
              <a:rPr lang="es-AR" sz="2000" dirty="0">
                <a:latin typeface="+mn-lt"/>
                <a:cs typeface="+mn-cs"/>
              </a:rPr>
              <a:t>4. Marcamos con * a aquellos datos que están entre 1.5 </a:t>
            </a:r>
            <a:r>
              <a:rPr lang="es-AR" sz="2000" dirty="0" err="1">
                <a:latin typeface="+mn-lt"/>
                <a:cs typeface="+mn-cs"/>
              </a:rPr>
              <a:t>d</a:t>
            </a:r>
            <a:r>
              <a:rPr lang="es-AR" sz="1600" dirty="0" err="1">
                <a:latin typeface="+mn-lt"/>
                <a:cs typeface="+mn-cs"/>
              </a:rPr>
              <a:t>I</a:t>
            </a:r>
            <a:r>
              <a:rPr lang="es-AR" sz="1600" dirty="0">
                <a:latin typeface="+mn-lt"/>
                <a:cs typeface="+mn-cs"/>
              </a:rPr>
              <a:t> </a:t>
            </a:r>
            <a:r>
              <a:rPr lang="es-AR" sz="2000" dirty="0">
                <a:latin typeface="+mn-lt"/>
                <a:cs typeface="+mn-cs"/>
              </a:rPr>
              <a:t>y 3 </a:t>
            </a:r>
            <a:r>
              <a:rPr lang="es-AR" sz="2000" dirty="0" err="1">
                <a:latin typeface="+mn-lt"/>
                <a:cs typeface="+mn-cs"/>
              </a:rPr>
              <a:t>d</a:t>
            </a:r>
            <a:r>
              <a:rPr lang="es-AR" sz="1600" dirty="0" err="1">
                <a:latin typeface="+mn-lt"/>
                <a:cs typeface="+mn-cs"/>
              </a:rPr>
              <a:t>I</a:t>
            </a:r>
            <a:r>
              <a:rPr lang="es-AR" sz="2000" dirty="0">
                <a:latin typeface="+mn-lt"/>
                <a:cs typeface="+mn-cs"/>
              </a:rPr>
              <a:t> de cada extremo y con o a aquellos que están a más.</a:t>
            </a:r>
            <a:endParaRPr lang="es-AR" sz="2000" dirty="0">
              <a:solidFill>
                <a:srgbClr val="7030A0"/>
              </a:solidFill>
              <a:latin typeface="+mn-lt"/>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Título"/>
          <p:cNvSpPr>
            <a:spLocks noGrp="1"/>
          </p:cNvSpPr>
          <p:nvPr>
            <p:ph type="ctrTitle"/>
          </p:nvPr>
        </p:nvSpPr>
        <p:spPr>
          <a:xfrm>
            <a:off x="611188" y="-171450"/>
            <a:ext cx="7772400" cy="1109663"/>
          </a:xfrm>
        </p:spPr>
        <p:txBody>
          <a:bodyPr/>
          <a:lstStyle/>
          <a:p>
            <a:pPr eaLnBrk="1" hangingPunct="1"/>
            <a:endParaRPr lang="es-AR" sz="2400" smtClean="0">
              <a:solidFill>
                <a:srgbClr val="7030A0"/>
              </a:solidFill>
            </a:endParaRPr>
          </a:p>
        </p:txBody>
      </p:sp>
      <p:sp>
        <p:nvSpPr>
          <p:cNvPr id="58371" name="6 Rectángulo"/>
          <p:cNvSpPr>
            <a:spLocks noChangeArrowheads="1"/>
          </p:cNvSpPr>
          <p:nvPr/>
        </p:nvSpPr>
        <p:spPr bwMode="auto">
          <a:xfrm>
            <a:off x="0" y="0"/>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Boxplot</a:t>
            </a:r>
          </a:p>
        </p:txBody>
      </p:sp>
      <p:pic>
        <p:nvPicPr>
          <p:cNvPr id="583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214313"/>
            <a:ext cx="65341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7 CuadroTexto"/>
          <p:cNvSpPr txBox="1">
            <a:spLocks noChangeArrowheads="1"/>
          </p:cNvSpPr>
          <p:nvPr/>
        </p:nvSpPr>
        <p:spPr bwMode="auto">
          <a:xfrm>
            <a:off x="-71438" y="1000125"/>
            <a:ext cx="4357688"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a:solidFill>
                  <a:srgbClr val="7030A0"/>
                </a:solidFill>
              </a:rPr>
              <a:t>Ci</a:t>
            </a:r>
            <a:r>
              <a:rPr lang="en-US" sz="1600"/>
              <a:t>=0.25-percentil calculo 0.25*(13+1)=3.5</a:t>
            </a:r>
          </a:p>
          <a:p>
            <a:pPr eaLnBrk="1" hangingPunct="1">
              <a:spcBef>
                <a:spcPct val="0"/>
              </a:spcBef>
              <a:buFontTx/>
              <a:buNone/>
            </a:pPr>
            <a:r>
              <a:rPr lang="en-US" sz="1600"/>
              <a:t>Entonces Ci=146</a:t>
            </a:r>
          </a:p>
          <a:p>
            <a:pPr eaLnBrk="1" hangingPunct="1">
              <a:spcBef>
                <a:spcPct val="0"/>
              </a:spcBef>
              <a:buFontTx/>
              <a:buNone/>
            </a:pPr>
            <a:endParaRPr lang="en-US" sz="1600"/>
          </a:p>
          <a:p>
            <a:pPr eaLnBrk="1" hangingPunct="1">
              <a:spcBef>
                <a:spcPct val="0"/>
              </a:spcBef>
              <a:buFontTx/>
              <a:buNone/>
            </a:pPr>
            <a:r>
              <a:rPr lang="en-US" sz="1600">
                <a:solidFill>
                  <a:srgbClr val="7030A0"/>
                </a:solidFill>
              </a:rPr>
              <a:t>Cs</a:t>
            </a:r>
            <a:r>
              <a:rPr lang="en-US" sz="1600"/>
              <a:t>=0.75-percentil calculo 0.75*(13+1)=10.5</a:t>
            </a:r>
          </a:p>
          <a:p>
            <a:pPr eaLnBrk="1" hangingPunct="1">
              <a:spcBef>
                <a:spcPct val="0"/>
              </a:spcBef>
              <a:buFontTx/>
              <a:buNone/>
            </a:pPr>
            <a:r>
              <a:rPr lang="en-US" sz="1600"/>
              <a:t>Entonces Cs=302</a:t>
            </a:r>
          </a:p>
          <a:p>
            <a:pPr eaLnBrk="1" hangingPunct="1">
              <a:spcBef>
                <a:spcPct val="0"/>
              </a:spcBef>
              <a:buFontTx/>
              <a:buNone/>
            </a:pPr>
            <a:endParaRPr lang="en-US" sz="1600"/>
          </a:p>
          <a:p>
            <a:pPr eaLnBrk="1" hangingPunct="1">
              <a:spcBef>
                <a:spcPct val="0"/>
              </a:spcBef>
              <a:buFontTx/>
              <a:buNone/>
            </a:pPr>
            <a:r>
              <a:rPr lang="en-US" sz="1600">
                <a:solidFill>
                  <a:srgbClr val="7030A0"/>
                </a:solidFill>
              </a:rPr>
              <a:t>Di</a:t>
            </a:r>
            <a:r>
              <a:rPr lang="en-US" sz="1600"/>
              <a:t>=302-146=156</a:t>
            </a:r>
          </a:p>
          <a:p>
            <a:pPr eaLnBrk="1" hangingPunct="1">
              <a:spcBef>
                <a:spcPct val="0"/>
              </a:spcBef>
              <a:buFontTx/>
              <a:buNone/>
            </a:pPr>
            <a:endParaRPr lang="en-US" sz="1600"/>
          </a:p>
          <a:p>
            <a:pPr eaLnBrk="1" hangingPunct="1">
              <a:spcBef>
                <a:spcPct val="0"/>
              </a:spcBef>
              <a:buFontTx/>
              <a:buNone/>
            </a:pPr>
            <a:r>
              <a:rPr lang="en-US" sz="1600">
                <a:solidFill>
                  <a:srgbClr val="7030A0"/>
                </a:solidFill>
              </a:rPr>
              <a:t>Calculamos</a:t>
            </a:r>
          </a:p>
          <a:p>
            <a:pPr eaLnBrk="1" hangingPunct="1">
              <a:spcBef>
                <a:spcPct val="0"/>
              </a:spcBef>
              <a:buFontTx/>
              <a:buNone/>
            </a:pPr>
            <a:r>
              <a:rPr lang="en-US" sz="1600">
                <a:solidFill>
                  <a:srgbClr val="7030A0"/>
                </a:solidFill>
              </a:rPr>
              <a:t>Li</a:t>
            </a:r>
            <a:r>
              <a:rPr lang="en-US" sz="1600"/>
              <a:t>= primera cota inferior</a:t>
            </a:r>
          </a:p>
          <a:p>
            <a:pPr eaLnBrk="1" hangingPunct="1">
              <a:spcBef>
                <a:spcPct val="0"/>
              </a:spcBef>
              <a:buFontTx/>
              <a:buNone/>
            </a:pPr>
            <a:r>
              <a:rPr lang="en-US" sz="1600"/>
              <a:t>   = Ci-1.5*Di=146-1.5*156=-88 </a:t>
            </a:r>
          </a:p>
          <a:p>
            <a:pPr eaLnBrk="1" hangingPunct="1">
              <a:spcBef>
                <a:spcPct val="0"/>
              </a:spcBef>
              <a:buFontTx/>
              <a:buNone/>
            </a:pPr>
            <a:r>
              <a:rPr lang="en-US" sz="1600"/>
              <a:t>                                          Llego hasta la obs. 104</a:t>
            </a:r>
          </a:p>
          <a:p>
            <a:pPr eaLnBrk="1" hangingPunct="1">
              <a:spcBef>
                <a:spcPct val="0"/>
              </a:spcBef>
              <a:buFontTx/>
              <a:buNone/>
            </a:pPr>
            <a:endParaRPr lang="en-US" sz="1600"/>
          </a:p>
          <a:p>
            <a:pPr eaLnBrk="1" hangingPunct="1">
              <a:spcBef>
                <a:spcPct val="0"/>
              </a:spcBef>
              <a:buFontTx/>
              <a:buNone/>
            </a:pPr>
            <a:r>
              <a:rPr lang="en-US" sz="1600">
                <a:solidFill>
                  <a:srgbClr val="7030A0"/>
                </a:solidFill>
              </a:rPr>
              <a:t>Ls</a:t>
            </a:r>
            <a:r>
              <a:rPr lang="en-US" sz="1600"/>
              <a:t>= primera cota  superior</a:t>
            </a:r>
          </a:p>
          <a:p>
            <a:pPr eaLnBrk="1" hangingPunct="1">
              <a:spcBef>
                <a:spcPct val="0"/>
              </a:spcBef>
              <a:buFontTx/>
              <a:buNone/>
            </a:pPr>
            <a:r>
              <a:rPr lang="en-US" sz="1600"/>
              <a:t>   = Cs+1.5*Di=320+1.5*156=536</a:t>
            </a:r>
          </a:p>
          <a:p>
            <a:pPr eaLnBrk="1" hangingPunct="1">
              <a:spcBef>
                <a:spcPct val="0"/>
              </a:spcBef>
              <a:buFontTx/>
              <a:buNone/>
            </a:pPr>
            <a:r>
              <a:rPr lang="en-US" sz="1600"/>
              <a:t>                                         Llego hasta la obs. 412</a:t>
            </a:r>
          </a:p>
          <a:p>
            <a:pPr eaLnBrk="1" hangingPunct="1">
              <a:spcBef>
                <a:spcPct val="0"/>
              </a:spcBef>
              <a:buFontTx/>
              <a:buNone/>
            </a:pPr>
            <a:endParaRPr lang="en-US" sz="1600"/>
          </a:p>
          <a:p>
            <a:pPr eaLnBrk="1" hangingPunct="1">
              <a:spcBef>
                <a:spcPct val="0"/>
              </a:spcBef>
              <a:buFontTx/>
              <a:buNone/>
            </a:pPr>
            <a:r>
              <a:rPr lang="en-US" sz="1600">
                <a:solidFill>
                  <a:srgbClr val="7030A0"/>
                </a:solidFill>
              </a:rPr>
              <a:t>Si</a:t>
            </a:r>
            <a:r>
              <a:rPr lang="en-US" sz="1600"/>
              <a:t>= segunda cota inferior</a:t>
            </a:r>
          </a:p>
          <a:p>
            <a:pPr eaLnBrk="1" hangingPunct="1">
              <a:spcBef>
                <a:spcPct val="0"/>
              </a:spcBef>
              <a:buFontTx/>
              <a:buNone/>
            </a:pPr>
            <a:r>
              <a:rPr lang="en-US" sz="1600"/>
              <a:t>   = Ci-3*Di=146-3*156=-322 No tengo outliers</a:t>
            </a:r>
          </a:p>
          <a:p>
            <a:pPr eaLnBrk="1" hangingPunct="1">
              <a:spcBef>
                <a:spcPct val="0"/>
              </a:spcBef>
              <a:buFontTx/>
              <a:buNone/>
            </a:pPr>
            <a:endParaRPr lang="en-US" sz="1600"/>
          </a:p>
          <a:p>
            <a:pPr eaLnBrk="1" hangingPunct="1">
              <a:spcBef>
                <a:spcPct val="0"/>
              </a:spcBef>
              <a:buFontTx/>
              <a:buNone/>
            </a:pPr>
            <a:r>
              <a:rPr lang="en-US" sz="1600">
                <a:solidFill>
                  <a:srgbClr val="7030A0"/>
                </a:solidFill>
              </a:rPr>
              <a:t>Ss</a:t>
            </a:r>
            <a:r>
              <a:rPr lang="en-US" sz="1600"/>
              <a:t>= segunda cota  superior</a:t>
            </a:r>
          </a:p>
          <a:p>
            <a:pPr eaLnBrk="1" hangingPunct="1">
              <a:spcBef>
                <a:spcPct val="0"/>
              </a:spcBef>
              <a:buFontTx/>
              <a:buNone/>
            </a:pPr>
            <a:r>
              <a:rPr lang="en-US" sz="1600"/>
              <a:t>   = Cs+3*Di=302+3*156=770  marco la obs.</a:t>
            </a:r>
            <a:r>
              <a:rPr lang="en-US" sz="1600">
                <a:solidFill>
                  <a:srgbClr val="FF0000"/>
                </a:solidFill>
              </a:rPr>
              <a:t> 678 </a:t>
            </a:r>
            <a:endParaRPr lang="es-AR" sz="1600">
              <a:solidFill>
                <a:srgbClr val="FF0000"/>
              </a:solidFill>
            </a:endParaRPr>
          </a:p>
        </p:txBody>
      </p:sp>
      <p:pic>
        <p:nvPicPr>
          <p:cNvPr id="58374" name="8 Imagen" descr="Rplot01.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714500"/>
            <a:ext cx="40386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12 Conector recto de flecha"/>
          <p:cNvCxnSpPr/>
          <p:nvPr/>
        </p:nvCxnSpPr>
        <p:spPr>
          <a:xfrm rot="10800000" flipV="1">
            <a:off x="7000875" y="1714500"/>
            <a:ext cx="1143000" cy="7858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376" name="13 CuadroTexto"/>
          <p:cNvSpPr txBox="1">
            <a:spLocks noChangeArrowheads="1"/>
          </p:cNvSpPr>
          <p:nvPr/>
        </p:nvSpPr>
        <p:spPr bwMode="auto">
          <a:xfrm>
            <a:off x="7929563" y="1428750"/>
            <a:ext cx="827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400"/>
              <a:t>Obs. 678</a:t>
            </a:r>
            <a:endParaRPr lang="es-AR" sz="1400"/>
          </a:p>
        </p:txBody>
      </p:sp>
      <p:cxnSp>
        <p:nvCxnSpPr>
          <p:cNvPr id="16" name="15 Conector recto de flecha"/>
          <p:cNvCxnSpPr/>
          <p:nvPr/>
        </p:nvCxnSpPr>
        <p:spPr>
          <a:xfrm rot="10800000">
            <a:off x="7429500" y="4929188"/>
            <a:ext cx="1071563"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10800000">
            <a:off x="7429500" y="5000625"/>
            <a:ext cx="1071563"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10800000">
            <a:off x="7429500" y="4286250"/>
            <a:ext cx="1071563"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380" name="18 CuadroTexto"/>
          <p:cNvSpPr txBox="1">
            <a:spLocks noChangeArrowheads="1"/>
          </p:cNvSpPr>
          <p:nvPr/>
        </p:nvSpPr>
        <p:spPr bwMode="auto">
          <a:xfrm>
            <a:off x="8215313" y="3929063"/>
            <a:ext cx="9191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a:t>Cs</a:t>
            </a:r>
          </a:p>
          <a:p>
            <a:pPr eaLnBrk="1" hangingPunct="1">
              <a:spcBef>
                <a:spcPct val="0"/>
              </a:spcBef>
              <a:buFontTx/>
              <a:buNone/>
            </a:pPr>
            <a:endParaRPr lang="en-US" sz="1600"/>
          </a:p>
          <a:p>
            <a:pPr eaLnBrk="1" hangingPunct="1">
              <a:spcBef>
                <a:spcPct val="0"/>
              </a:spcBef>
              <a:buFontTx/>
              <a:buNone/>
            </a:pPr>
            <a:endParaRPr lang="en-US" sz="1600"/>
          </a:p>
          <a:p>
            <a:pPr eaLnBrk="1" hangingPunct="1">
              <a:spcBef>
                <a:spcPct val="0"/>
              </a:spcBef>
              <a:buFontTx/>
              <a:buNone/>
            </a:pPr>
            <a:r>
              <a:rPr lang="en-US" sz="1600"/>
              <a:t>Mediana</a:t>
            </a:r>
          </a:p>
          <a:p>
            <a:pPr eaLnBrk="1" hangingPunct="1">
              <a:spcBef>
                <a:spcPct val="0"/>
              </a:spcBef>
              <a:buFontTx/>
              <a:buNone/>
            </a:pPr>
            <a:r>
              <a:rPr lang="en-US" sz="1600"/>
              <a:t>Ci</a:t>
            </a:r>
            <a:endParaRPr lang="es-AR" sz="1600"/>
          </a:p>
        </p:txBody>
      </p:sp>
      <p:sp>
        <p:nvSpPr>
          <p:cNvPr id="20" name="19 Abrir llave"/>
          <p:cNvSpPr/>
          <p:nvPr/>
        </p:nvSpPr>
        <p:spPr>
          <a:xfrm>
            <a:off x="6143625" y="4286250"/>
            <a:ext cx="71438" cy="71437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AR"/>
          </a:p>
        </p:txBody>
      </p:sp>
      <p:sp>
        <p:nvSpPr>
          <p:cNvPr id="58382" name="20 CuadroTexto"/>
          <p:cNvSpPr txBox="1">
            <a:spLocks noChangeArrowheads="1"/>
          </p:cNvSpPr>
          <p:nvPr/>
        </p:nvSpPr>
        <p:spPr bwMode="auto">
          <a:xfrm>
            <a:off x="5786438" y="4500563"/>
            <a:ext cx="357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a:t>Di</a:t>
            </a:r>
            <a:endParaRPr lang="es-AR" sz="1600"/>
          </a:p>
        </p:txBody>
      </p:sp>
      <p:cxnSp>
        <p:nvCxnSpPr>
          <p:cNvPr id="23" name="22 Conector recto de flecha"/>
          <p:cNvCxnSpPr/>
          <p:nvPr/>
        </p:nvCxnSpPr>
        <p:spPr>
          <a:xfrm>
            <a:off x="3857625" y="3857625"/>
            <a:ext cx="2643188" cy="135731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V="1">
            <a:off x="3857625" y="3786188"/>
            <a:ext cx="2571750" cy="11430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p:txBody>
          <a:bodyPr/>
          <a:lstStyle/>
          <a:p>
            <a:pPr eaLnBrk="1" hangingPunct="1"/>
            <a:endParaRPr lang="es-AR" smtClean="0"/>
          </a:p>
        </p:txBody>
      </p:sp>
      <p:pic>
        <p:nvPicPr>
          <p:cNvPr id="5939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8113" y="479425"/>
            <a:ext cx="6450012" cy="4949825"/>
          </a:xfrm>
        </p:spPr>
      </p:pic>
      <p:sp>
        <p:nvSpPr>
          <p:cNvPr id="59396" name="6 CuadroTexto"/>
          <p:cNvSpPr txBox="1">
            <a:spLocks noChangeArrowheads="1"/>
          </p:cNvSpPr>
          <p:nvPr/>
        </p:nvSpPr>
        <p:spPr bwMode="auto">
          <a:xfrm>
            <a:off x="3714750" y="5857875"/>
            <a:ext cx="193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t>Gracias Wikipedia!</a:t>
            </a:r>
            <a:endParaRPr lang="es-AR" sz="18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0419" name="6 Rectángulo"/>
          <p:cNvSpPr>
            <a:spLocks noChangeArrowheads="1"/>
          </p:cNvSpPr>
          <p:nvPr/>
        </p:nvSpPr>
        <p:spPr bwMode="auto">
          <a:xfrm>
            <a:off x="357188" y="114300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Boxplot</a:t>
            </a:r>
          </a:p>
        </p:txBody>
      </p:sp>
      <p:sp>
        <p:nvSpPr>
          <p:cNvPr id="60420" name="4 Rectángulo"/>
          <p:cNvSpPr>
            <a:spLocks noChangeArrowheads="1"/>
          </p:cNvSpPr>
          <p:nvPr/>
        </p:nvSpPr>
        <p:spPr bwMode="auto">
          <a:xfrm>
            <a:off x="323850" y="1700213"/>
            <a:ext cx="84248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1800"/>
              <a:t>¿Qué vemos en un box-plot?</a:t>
            </a:r>
          </a:p>
          <a:p>
            <a:pPr eaLnBrk="1" hangingPunct="1">
              <a:spcBef>
                <a:spcPct val="0"/>
              </a:spcBef>
              <a:buFontTx/>
              <a:buNone/>
            </a:pPr>
            <a:endParaRPr lang="es-AR" sz="1800"/>
          </a:p>
          <a:p>
            <a:pPr eaLnBrk="1" hangingPunct="1">
              <a:spcBef>
                <a:spcPct val="0"/>
              </a:spcBef>
              <a:buFont typeface="Courier New" panose="02070309020205020404" pitchFamily="49" charset="0"/>
              <a:buChar char="o"/>
            </a:pPr>
            <a:r>
              <a:rPr lang="es-AR" sz="1800"/>
              <a:t> Posición</a:t>
            </a:r>
          </a:p>
          <a:p>
            <a:pPr eaLnBrk="1" hangingPunct="1">
              <a:spcBef>
                <a:spcPct val="0"/>
              </a:spcBef>
              <a:buFont typeface="Courier New" panose="02070309020205020404" pitchFamily="49" charset="0"/>
              <a:buChar char="o"/>
            </a:pPr>
            <a:r>
              <a:rPr lang="es-AR" sz="1800"/>
              <a:t> Dispersión</a:t>
            </a:r>
          </a:p>
          <a:p>
            <a:pPr eaLnBrk="1" hangingPunct="1">
              <a:spcBef>
                <a:spcPct val="0"/>
              </a:spcBef>
              <a:buFont typeface="Courier New" panose="02070309020205020404" pitchFamily="49" charset="0"/>
              <a:buChar char="o"/>
            </a:pPr>
            <a:r>
              <a:rPr lang="es-AR" sz="1800"/>
              <a:t> Asimetría</a:t>
            </a:r>
          </a:p>
          <a:p>
            <a:pPr eaLnBrk="1" hangingPunct="1">
              <a:spcBef>
                <a:spcPct val="0"/>
              </a:spcBef>
              <a:buFont typeface="Courier New" panose="02070309020205020404" pitchFamily="49" charset="0"/>
              <a:buChar char="o"/>
            </a:pPr>
            <a:r>
              <a:rPr lang="es-AR" sz="1800"/>
              <a:t> Longitud de las colas</a:t>
            </a:r>
          </a:p>
          <a:p>
            <a:pPr eaLnBrk="1" hangingPunct="1">
              <a:spcBef>
                <a:spcPct val="0"/>
              </a:spcBef>
              <a:buFont typeface="Courier New" panose="02070309020205020404" pitchFamily="49" charset="0"/>
              <a:buChar char="o"/>
            </a:pPr>
            <a:r>
              <a:rPr lang="es-AR" sz="1800"/>
              <a:t> Puntos anómalos o outliers.</a:t>
            </a:r>
          </a:p>
          <a:p>
            <a:pPr eaLnBrk="1" hangingPunct="1">
              <a:spcBef>
                <a:spcPct val="0"/>
              </a:spcBef>
              <a:buFontTx/>
              <a:buNone/>
            </a:pPr>
            <a:endParaRPr lang="es-AR" sz="1800"/>
          </a:p>
          <a:p>
            <a:pPr eaLnBrk="1" hangingPunct="1">
              <a:spcBef>
                <a:spcPct val="0"/>
              </a:spcBef>
              <a:buFontTx/>
              <a:buNone/>
            </a:pPr>
            <a:r>
              <a:rPr lang="es-AR" sz="1800"/>
              <a:t>Los box-plots son útiles para comparar varios conjuntos de datos, pues nos dan una rápida impresión visual de sus características.</a:t>
            </a:r>
          </a:p>
          <a:p>
            <a:pPr eaLnBrk="1" hangingPunct="1">
              <a:spcBef>
                <a:spcPct val="0"/>
              </a:spcBef>
              <a:buFontTx/>
              <a:buNone/>
            </a:pPr>
            <a:endParaRPr lang="es-AR" sz="18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Título"/>
          <p:cNvSpPr>
            <a:spLocks noGrp="1"/>
          </p:cNvSpPr>
          <p:nvPr>
            <p:ph type="ctrTitle"/>
          </p:nvPr>
        </p:nvSpPr>
        <p:spPr>
          <a:xfrm>
            <a:off x="611188" y="-17145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1443" name="Rectangle 29"/>
          <p:cNvSpPr>
            <a:spLocks noChangeArrowheads="1"/>
          </p:cNvSpPr>
          <p:nvPr/>
        </p:nvSpPr>
        <p:spPr bwMode="auto">
          <a:xfrm>
            <a:off x="0" y="14128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sz="1800"/>
          </a:p>
        </p:txBody>
      </p:sp>
      <p:sp>
        <p:nvSpPr>
          <p:cNvPr id="61444" name="6 Rectángulo"/>
          <p:cNvSpPr>
            <a:spLocks noChangeArrowheads="1"/>
          </p:cNvSpPr>
          <p:nvPr/>
        </p:nvSpPr>
        <p:spPr bwMode="auto">
          <a:xfrm>
            <a:off x="250825" y="765175"/>
            <a:ext cx="8642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Boxplot</a:t>
            </a:r>
          </a:p>
        </p:txBody>
      </p:sp>
      <p:pic>
        <p:nvPicPr>
          <p:cNvPr id="614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68413"/>
            <a:ext cx="87693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276475"/>
            <a:ext cx="3467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995613"/>
            <a:ext cx="4325938"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pPr eaLnBrk="1" hangingPunct="1"/>
            <a:r>
              <a:rPr lang="es-AR" sz="2800" smtClean="0">
                <a:solidFill>
                  <a:srgbClr val="7030A0"/>
                </a:solidFill>
              </a:rPr>
              <a:t>CENSO</a:t>
            </a:r>
          </a:p>
        </p:txBody>
      </p:sp>
      <p:pic>
        <p:nvPicPr>
          <p:cNvPr id="7171" name="3 Marcador de contenido" descr="lup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2133600"/>
            <a:ext cx="5667375" cy="3390900"/>
          </a:xfrm>
        </p:spPr>
      </p:pic>
      <p:pic>
        <p:nvPicPr>
          <p:cNvPr id="7172" name="4 Imagen" descr="persona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4724400"/>
            <a:ext cx="27368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060575"/>
            <a:ext cx="6265862"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1 Título"/>
          <p:cNvSpPr>
            <a:spLocks noGrp="1"/>
          </p:cNvSpPr>
          <p:nvPr>
            <p:ph type="ctrTitle"/>
          </p:nvPr>
        </p:nvSpPr>
        <p:spPr>
          <a:xfrm>
            <a:off x="611188" y="-17145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2468" name="6 Rectángulo"/>
          <p:cNvSpPr>
            <a:spLocks noChangeArrowheads="1"/>
          </p:cNvSpPr>
          <p:nvPr/>
        </p:nvSpPr>
        <p:spPr bwMode="auto">
          <a:xfrm>
            <a:off x="323850" y="765175"/>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Boxplot</a:t>
            </a:r>
          </a:p>
        </p:txBody>
      </p:sp>
      <p:sp>
        <p:nvSpPr>
          <p:cNvPr id="62469" name="Rectangle 2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sz="1800"/>
          </a:p>
        </p:txBody>
      </p:sp>
      <p:pic>
        <p:nvPicPr>
          <p:cNvPr id="624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90011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agen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20763"/>
            <a:ext cx="29845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3492" name="6 Rectángulo"/>
          <p:cNvSpPr>
            <a:spLocks noChangeArrowheads="1"/>
          </p:cNvSpPr>
          <p:nvPr/>
        </p:nvSpPr>
        <p:spPr bwMode="auto">
          <a:xfrm>
            <a:off x="323850" y="1052513"/>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Boxplot</a:t>
            </a:r>
          </a:p>
        </p:txBody>
      </p:sp>
      <p:sp>
        <p:nvSpPr>
          <p:cNvPr id="63493" name="Rectangle 2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sz="1800"/>
          </a:p>
        </p:txBody>
      </p:sp>
      <p:pic>
        <p:nvPicPr>
          <p:cNvPr id="63494" name="Imagen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716338"/>
            <a:ext cx="3146425"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Imagen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628775"/>
            <a:ext cx="4935538"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19238"/>
            <a:ext cx="8683625"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4516" name="6 Rectángulo"/>
          <p:cNvSpPr>
            <a:spLocks noChangeArrowheads="1"/>
          </p:cNvSpPr>
          <p:nvPr/>
        </p:nvSpPr>
        <p:spPr bwMode="auto">
          <a:xfrm>
            <a:off x="357188" y="114300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QQ-Plot o Grafico cuantil-cuantil</a:t>
            </a:r>
          </a:p>
        </p:txBody>
      </p:sp>
      <p:sp useBgFill="1">
        <p:nvSpPr>
          <p:cNvPr id="5" name="4 Rectángulo"/>
          <p:cNvSpPr/>
          <p:nvPr/>
        </p:nvSpPr>
        <p:spPr>
          <a:xfrm>
            <a:off x="0" y="1571625"/>
            <a:ext cx="1857375" cy="357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useBgFill="1">
        <p:nvSpPr>
          <p:cNvPr id="6" name="5 Rectángulo"/>
          <p:cNvSpPr/>
          <p:nvPr/>
        </p:nvSpPr>
        <p:spPr>
          <a:xfrm>
            <a:off x="7643813" y="1643063"/>
            <a:ext cx="1357312"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 name="5 Subtítulo"/>
          <p:cNvSpPr>
            <a:spLocks noGrp="1"/>
          </p:cNvSpPr>
          <p:nvPr>
            <p:ph type="subTitle" idx="1"/>
          </p:nvPr>
        </p:nvSpPr>
        <p:spPr/>
        <p:txBody>
          <a:bodyPr rtlCol="0">
            <a:normAutofit/>
          </a:bodyPr>
          <a:lstStyle/>
          <a:p>
            <a:pPr eaLnBrk="1" fontAlgn="auto" hangingPunct="1">
              <a:spcAft>
                <a:spcPts val="0"/>
              </a:spcAft>
              <a:defRPr/>
            </a:pPr>
            <a:endParaRPr lang="es-AR" dirty="0"/>
          </a:p>
        </p:txBody>
      </p:sp>
      <p:sp>
        <p:nvSpPr>
          <p:cNvPr id="65540" name="6 Rectángulo"/>
          <p:cNvSpPr>
            <a:spLocks noChangeArrowheads="1"/>
          </p:cNvSpPr>
          <p:nvPr/>
        </p:nvSpPr>
        <p:spPr bwMode="auto">
          <a:xfrm>
            <a:off x="357188" y="114300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QQ-Plot o Grafico cuantil-cuantil</a:t>
            </a:r>
          </a:p>
        </p:txBody>
      </p:sp>
      <p:pic>
        <p:nvPicPr>
          <p:cNvPr id="655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570038"/>
            <a:ext cx="6670675"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ctrTitle"/>
          </p:nvPr>
        </p:nvSpPr>
        <p:spPr>
          <a:xfrm>
            <a:off x="611188" y="-17145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6563" name="6 Rectángulo"/>
          <p:cNvSpPr>
            <a:spLocks noChangeArrowheads="1"/>
          </p:cNvSpPr>
          <p:nvPr/>
        </p:nvSpPr>
        <p:spPr bwMode="auto">
          <a:xfrm>
            <a:off x="357188" y="836613"/>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QQ-Plot o Grafico cuantil-cuantil</a:t>
            </a:r>
          </a:p>
        </p:txBody>
      </p:sp>
      <p:pic>
        <p:nvPicPr>
          <p:cNvPr id="6656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196975"/>
            <a:ext cx="5983288"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Título"/>
          <p:cNvSpPr>
            <a:spLocks noGrp="1"/>
          </p:cNvSpPr>
          <p:nvPr>
            <p:ph type="ctrTitle"/>
          </p:nvPr>
        </p:nvSpPr>
        <p:spPr>
          <a:xfrm>
            <a:off x="611188" y="-171450"/>
            <a:ext cx="7772400" cy="1109663"/>
          </a:xfrm>
        </p:spPr>
        <p:txBody>
          <a:bodyPr/>
          <a:lstStyle/>
          <a:p>
            <a:pPr eaLnBrk="1" hangingPunct="1"/>
            <a:r>
              <a:rPr lang="es-AR" sz="4000" smtClean="0">
                <a:solidFill>
                  <a:srgbClr val="7030A0"/>
                </a:solidFill>
              </a:rPr>
              <a:t>Métodos Gráficos</a:t>
            </a:r>
            <a:br>
              <a:rPr lang="es-AR" sz="4000" smtClean="0">
                <a:solidFill>
                  <a:srgbClr val="7030A0"/>
                </a:solidFill>
              </a:rPr>
            </a:br>
            <a:r>
              <a:rPr lang="es-AR" sz="2400" smtClean="0">
                <a:solidFill>
                  <a:srgbClr val="7030A0"/>
                </a:solidFill>
              </a:rPr>
              <a:t> REPRESENTACIÓN DE DATOS NUMERICOS</a:t>
            </a:r>
          </a:p>
        </p:txBody>
      </p:sp>
      <p:sp>
        <p:nvSpPr>
          <p:cNvPr id="67587" name="6 Rectángulo"/>
          <p:cNvSpPr>
            <a:spLocks noChangeArrowheads="1"/>
          </p:cNvSpPr>
          <p:nvPr/>
        </p:nvSpPr>
        <p:spPr bwMode="auto">
          <a:xfrm>
            <a:off x="357188" y="765175"/>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QQ-Plot o Grafico cuantil-cuantil</a:t>
            </a:r>
          </a:p>
        </p:txBody>
      </p:sp>
      <p:pic>
        <p:nvPicPr>
          <p:cNvPr id="6758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82688"/>
            <a:ext cx="6624638" cy="56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4 CuadroTexto"/>
          <p:cNvSpPr txBox="1">
            <a:spLocks noChangeArrowheads="1"/>
          </p:cNvSpPr>
          <p:nvPr/>
        </p:nvSpPr>
        <p:spPr bwMode="auto">
          <a:xfrm>
            <a:off x="3357563" y="1214438"/>
            <a:ext cx="250031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a:t>Simetría con colas Pesadas</a:t>
            </a:r>
            <a:endParaRPr lang="es-AR" sz="1600"/>
          </a:p>
        </p:txBody>
      </p:sp>
      <p:sp>
        <p:nvSpPr>
          <p:cNvPr id="67590" name="5 CuadroTexto"/>
          <p:cNvSpPr txBox="1">
            <a:spLocks noChangeArrowheads="1"/>
          </p:cNvSpPr>
          <p:nvPr/>
        </p:nvSpPr>
        <p:spPr bwMode="auto">
          <a:xfrm>
            <a:off x="3500438" y="4071938"/>
            <a:ext cx="250031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a:t>Simetría con colas Livianas</a:t>
            </a:r>
            <a:endParaRPr lang="es-AR" sz="16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ERRORES</a:t>
            </a:r>
            <a:endParaRPr lang="es-AR" sz="2400" smtClean="0">
              <a:solidFill>
                <a:srgbClr val="7030A0"/>
              </a:solidFill>
            </a:endParaRPr>
          </a:p>
        </p:txBody>
      </p:sp>
      <p:sp>
        <p:nvSpPr>
          <p:cNvPr id="68611" name="6 Rectángulo"/>
          <p:cNvSpPr>
            <a:spLocks noChangeArrowheads="1"/>
          </p:cNvSpPr>
          <p:nvPr/>
        </p:nvSpPr>
        <p:spPr bwMode="auto">
          <a:xfrm>
            <a:off x="357188" y="114300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Errores en el Proceso de Medición</a:t>
            </a:r>
          </a:p>
        </p:txBody>
      </p:sp>
      <p:sp>
        <p:nvSpPr>
          <p:cNvPr id="68612" name="7 Rectángulo"/>
          <p:cNvSpPr>
            <a:spLocks noChangeArrowheads="1"/>
          </p:cNvSpPr>
          <p:nvPr/>
        </p:nvSpPr>
        <p:spPr bwMode="auto">
          <a:xfrm>
            <a:off x="179388" y="2060575"/>
            <a:ext cx="8713787"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1800"/>
              <a:t>En todo proceso de medición existen limitaciones dadas por</a:t>
            </a:r>
          </a:p>
          <a:p>
            <a:pPr eaLnBrk="1" hangingPunct="1">
              <a:spcBef>
                <a:spcPct val="0"/>
              </a:spcBef>
              <a:buFontTx/>
              <a:buNone/>
            </a:pPr>
            <a:endParaRPr lang="es-AR" sz="1800"/>
          </a:p>
          <a:p>
            <a:pPr eaLnBrk="1" hangingPunct="1">
              <a:spcBef>
                <a:spcPct val="0"/>
              </a:spcBef>
              <a:buFont typeface="Courier New" panose="02070309020205020404" pitchFamily="49" charset="0"/>
              <a:buChar char="o"/>
            </a:pPr>
            <a:r>
              <a:rPr lang="es-AR" sz="1800"/>
              <a:t> los instrumentos usados</a:t>
            </a:r>
          </a:p>
          <a:p>
            <a:pPr eaLnBrk="1" hangingPunct="1">
              <a:spcBef>
                <a:spcPct val="0"/>
              </a:spcBef>
              <a:buFont typeface="Courier New" panose="02070309020205020404" pitchFamily="49" charset="0"/>
              <a:buChar char="o"/>
            </a:pPr>
            <a:r>
              <a:rPr lang="es-AR" sz="1800"/>
              <a:t> el método de medición</a:t>
            </a:r>
          </a:p>
          <a:p>
            <a:pPr eaLnBrk="1" hangingPunct="1">
              <a:spcBef>
                <a:spcPct val="0"/>
              </a:spcBef>
              <a:buFont typeface="Courier New" panose="02070309020205020404" pitchFamily="49" charset="0"/>
              <a:buChar char="o"/>
            </a:pPr>
            <a:r>
              <a:rPr lang="es-AR" sz="1800"/>
              <a:t> el observador</a:t>
            </a:r>
          </a:p>
          <a:p>
            <a:pPr eaLnBrk="1" hangingPunct="1">
              <a:spcBef>
                <a:spcPct val="0"/>
              </a:spcBef>
              <a:buFontTx/>
              <a:buNone/>
            </a:pPr>
            <a:endParaRPr lang="es-AR" sz="1800"/>
          </a:p>
          <a:p>
            <a:pPr eaLnBrk="1" hangingPunct="1">
              <a:spcBef>
                <a:spcPct val="0"/>
              </a:spcBef>
              <a:buFontTx/>
              <a:buNone/>
            </a:pPr>
            <a:r>
              <a:rPr lang="es-AR" sz="1800"/>
              <a:t>El mismo proceso de medición introduce errores o incertezas.</a:t>
            </a:r>
          </a:p>
          <a:p>
            <a:pPr eaLnBrk="1" hangingPunct="1">
              <a:spcBef>
                <a:spcPct val="0"/>
              </a:spcBef>
              <a:buFontTx/>
              <a:buNone/>
            </a:pPr>
            <a:endParaRPr lang="es-AR" sz="1800"/>
          </a:p>
          <a:p>
            <a:pPr eaLnBrk="1" hangingPunct="1">
              <a:spcBef>
                <a:spcPct val="0"/>
              </a:spcBef>
              <a:buFontTx/>
              <a:buNone/>
            </a:pPr>
            <a:r>
              <a:rPr lang="es-AR" sz="1800"/>
              <a:t>Ejemplo: Si usamos un termómetro para medir una temperatura, parte del calor del objeto fluye al termómetro, de modo que el resultado de la medición es un valor modificado del original debido a la interacción. Esta interacción podrá o no ser significativa, de acuerdo a si medimos la temperatura de un metro cúbico de agua si el volumen en cuestión es una fracción del mililitro.</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ERRORES</a:t>
            </a:r>
            <a:endParaRPr lang="es-AR" sz="2400" smtClean="0">
              <a:solidFill>
                <a:srgbClr val="7030A0"/>
              </a:solidFill>
            </a:endParaRPr>
          </a:p>
        </p:txBody>
      </p:sp>
      <p:sp>
        <p:nvSpPr>
          <p:cNvPr id="69635" name="6 Rectángulo"/>
          <p:cNvSpPr>
            <a:spLocks noChangeArrowheads="1"/>
          </p:cNvSpPr>
          <p:nvPr/>
        </p:nvSpPr>
        <p:spPr bwMode="auto">
          <a:xfrm>
            <a:off x="357188" y="114300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Errores en el Proceso de Medición</a:t>
            </a:r>
          </a:p>
        </p:txBody>
      </p:sp>
      <p:sp>
        <p:nvSpPr>
          <p:cNvPr id="9" name="8 Rectángulo"/>
          <p:cNvSpPr/>
          <p:nvPr/>
        </p:nvSpPr>
        <p:spPr>
          <a:xfrm>
            <a:off x="323850" y="1484313"/>
            <a:ext cx="8820150" cy="3694112"/>
          </a:xfrm>
          <a:prstGeom prst="rect">
            <a:avLst/>
          </a:prstGeom>
        </p:spPr>
        <p:txBody>
          <a:bodyPr>
            <a:spAutoFit/>
          </a:bodyPr>
          <a:lstStyle/>
          <a:p>
            <a:pPr eaLnBrk="1" fontAlgn="auto" hangingPunct="1">
              <a:spcBef>
                <a:spcPts val="0"/>
              </a:spcBef>
              <a:spcAft>
                <a:spcPts val="0"/>
              </a:spcAft>
              <a:defRPr/>
            </a:pPr>
            <a:r>
              <a:rPr lang="es-AR" dirty="0">
                <a:latin typeface="+mn-lt"/>
                <a:cs typeface="+mn-cs"/>
              </a:rPr>
              <a:t>Los instrumentos que usamos para medir como las magnitudes mismas son fuente de</a:t>
            </a:r>
          </a:p>
          <a:p>
            <a:pPr eaLnBrk="1" fontAlgn="auto" hangingPunct="1">
              <a:spcBef>
                <a:spcPts val="0"/>
              </a:spcBef>
              <a:spcAft>
                <a:spcPts val="0"/>
              </a:spcAft>
              <a:defRPr/>
            </a:pPr>
            <a:r>
              <a:rPr lang="es-AR" dirty="0">
                <a:latin typeface="+mn-lt"/>
                <a:cs typeface="+mn-cs"/>
              </a:rPr>
              <a:t>incertezas al momento de medir. </a:t>
            </a:r>
          </a:p>
          <a:p>
            <a:pPr eaLnBrk="1" fontAlgn="auto" hangingPunct="1">
              <a:spcBef>
                <a:spcPts val="0"/>
              </a:spcBef>
              <a:spcAft>
                <a:spcPts val="0"/>
              </a:spcAft>
              <a:defRPr/>
            </a:pPr>
            <a:endParaRPr lang="es-AR" dirty="0">
              <a:latin typeface="+mn-lt"/>
              <a:cs typeface="+mn-cs"/>
            </a:endParaRPr>
          </a:p>
          <a:p>
            <a:pPr eaLnBrk="1" fontAlgn="auto" hangingPunct="1">
              <a:spcBef>
                <a:spcPts val="0"/>
              </a:spcBef>
              <a:spcAft>
                <a:spcPts val="0"/>
              </a:spcAft>
              <a:defRPr/>
            </a:pPr>
            <a:r>
              <a:rPr lang="es-AR" dirty="0">
                <a:latin typeface="+mn-lt"/>
                <a:cs typeface="+mn-cs"/>
              </a:rPr>
              <a:t>Los instrumentos tienen una </a:t>
            </a:r>
            <a:r>
              <a:rPr lang="es-AR" i="1" dirty="0">
                <a:latin typeface="+mn-lt"/>
                <a:cs typeface="+mn-cs"/>
              </a:rPr>
              <a:t>precisión finita, por lo tanto</a:t>
            </a:r>
            <a:r>
              <a:rPr lang="es-AR" dirty="0">
                <a:latin typeface="+mn-lt"/>
                <a:cs typeface="+mn-cs"/>
              </a:rPr>
              <a:t> siempre existe una variación mínima de la magnitud que puede detectar.</a:t>
            </a:r>
          </a:p>
          <a:p>
            <a:pPr eaLnBrk="1" fontAlgn="auto" hangingPunct="1">
              <a:spcBef>
                <a:spcPts val="0"/>
              </a:spcBef>
              <a:spcAft>
                <a:spcPts val="0"/>
              </a:spcAft>
              <a:defRPr/>
            </a:pPr>
            <a:endParaRPr lang="es-AR" dirty="0">
              <a:latin typeface="+mn-lt"/>
              <a:cs typeface="+mn-cs"/>
            </a:endParaRPr>
          </a:p>
          <a:p>
            <a:pPr eaLnBrk="1" fontAlgn="auto" hangingPunct="1">
              <a:spcBef>
                <a:spcPts val="0"/>
              </a:spcBef>
              <a:spcAft>
                <a:spcPts val="0"/>
              </a:spcAft>
              <a:defRPr/>
            </a:pPr>
            <a:r>
              <a:rPr lang="es-AR" i="1" dirty="0">
                <a:solidFill>
                  <a:schemeClr val="tx1">
                    <a:lumMod val="50000"/>
                    <a:lumOff val="50000"/>
                  </a:schemeClr>
                </a:solidFill>
                <a:latin typeface="+mn-lt"/>
                <a:cs typeface="+mn-cs"/>
              </a:rPr>
              <a:t>Ejemplo: con </a:t>
            </a:r>
            <a:r>
              <a:rPr lang="es-AR" dirty="0">
                <a:solidFill>
                  <a:schemeClr val="tx1">
                    <a:lumMod val="50000"/>
                    <a:lumOff val="50000"/>
                  </a:schemeClr>
                </a:solidFill>
                <a:latin typeface="+mn-lt"/>
                <a:cs typeface="+mn-cs"/>
              </a:rPr>
              <a:t>una regla graduada en milímetros, no podemos detectar variaciones menores que una fracción del milímetro.</a:t>
            </a:r>
          </a:p>
          <a:p>
            <a:pPr eaLnBrk="1" fontAlgn="auto" hangingPunct="1">
              <a:spcBef>
                <a:spcPts val="0"/>
              </a:spcBef>
              <a:spcAft>
                <a:spcPts val="0"/>
              </a:spcAft>
              <a:defRPr/>
            </a:pPr>
            <a:endParaRPr lang="es-AR" dirty="0">
              <a:latin typeface="+mn-lt"/>
              <a:cs typeface="+mn-cs"/>
            </a:endParaRPr>
          </a:p>
          <a:p>
            <a:pPr eaLnBrk="1" fontAlgn="auto" hangingPunct="1">
              <a:spcBef>
                <a:spcPts val="0"/>
              </a:spcBef>
              <a:spcAft>
                <a:spcPts val="0"/>
              </a:spcAft>
              <a:defRPr/>
            </a:pPr>
            <a:r>
              <a:rPr lang="es-AR" dirty="0">
                <a:latin typeface="+mn-lt"/>
                <a:cs typeface="+mn-cs"/>
              </a:rPr>
              <a:t>Las magnitudes a medir no están definidas con infinita precisión.</a:t>
            </a:r>
          </a:p>
          <a:p>
            <a:pPr eaLnBrk="1" fontAlgn="auto" hangingPunct="1">
              <a:spcBef>
                <a:spcPts val="0"/>
              </a:spcBef>
              <a:spcAft>
                <a:spcPts val="0"/>
              </a:spcAft>
              <a:defRPr/>
            </a:pPr>
            <a:endParaRPr lang="es-AR" dirty="0">
              <a:solidFill>
                <a:schemeClr val="tx1">
                  <a:lumMod val="50000"/>
                  <a:lumOff val="50000"/>
                </a:schemeClr>
              </a:solidFill>
              <a:latin typeface="+mn-lt"/>
              <a:cs typeface="+mn-cs"/>
            </a:endParaRPr>
          </a:p>
          <a:p>
            <a:pPr eaLnBrk="1" fontAlgn="auto" hangingPunct="1">
              <a:spcBef>
                <a:spcPts val="0"/>
              </a:spcBef>
              <a:spcAft>
                <a:spcPts val="0"/>
              </a:spcAft>
              <a:defRPr/>
            </a:pPr>
            <a:r>
              <a:rPr lang="es-AR" i="1" dirty="0">
                <a:solidFill>
                  <a:schemeClr val="tx1">
                    <a:lumMod val="50000"/>
                    <a:lumOff val="50000"/>
                  </a:schemeClr>
                </a:solidFill>
                <a:latin typeface="+mn-lt"/>
                <a:cs typeface="+mn-cs"/>
              </a:rPr>
              <a:t>Ejemplo: Si queremos medir el largo de una mesa, si usamos instrumentos cada vez más precisos empecemos a notar las irregularidades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ERRORES</a:t>
            </a:r>
            <a:endParaRPr lang="es-AR" sz="2400" smtClean="0">
              <a:solidFill>
                <a:srgbClr val="7030A0"/>
              </a:solidFill>
            </a:endParaRPr>
          </a:p>
        </p:txBody>
      </p:sp>
      <p:sp>
        <p:nvSpPr>
          <p:cNvPr id="70659" name="5 Subtítulo"/>
          <p:cNvSpPr>
            <a:spLocks noGrp="1"/>
          </p:cNvSpPr>
          <p:nvPr>
            <p:ph type="subTitle" idx="1"/>
          </p:nvPr>
        </p:nvSpPr>
        <p:spPr>
          <a:xfrm>
            <a:off x="571500" y="4071938"/>
            <a:ext cx="7232650" cy="2497137"/>
          </a:xfrm>
        </p:spPr>
        <p:txBody>
          <a:bodyPr/>
          <a:lstStyle/>
          <a:p>
            <a:pPr algn="just" eaLnBrk="1" hangingPunct="1"/>
            <a:r>
              <a:rPr lang="es-AR" sz="2000" smtClean="0">
                <a:solidFill>
                  <a:schemeClr val="tx1"/>
                </a:solidFill>
              </a:rPr>
              <a:t>.</a:t>
            </a:r>
          </a:p>
          <a:p>
            <a:pPr algn="just" eaLnBrk="1" hangingPunct="1"/>
            <a:endParaRPr lang="es-AR" sz="2000" smtClean="0">
              <a:solidFill>
                <a:schemeClr val="tx1"/>
              </a:solidFill>
            </a:endParaRPr>
          </a:p>
        </p:txBody>
      </p:sp>
      <p:sp>
        <p:nvSpPr>
          <p:cNvPr id="70660" name="6 Rectángulo"/>
          <p:cNvSpPr>
            <a:spLocks noChangeArrowheads="1"/>
          </p:cNvSpPr>
          <p:nvPr/>
        </p:nvSpPr>
        <p:spPr bwMode="auto">
          <a:xfrm>
            <a:off x="357188" y="114300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Errores en el Proceso de Medición:</a:t>
            </a:r>
          </a:p>
        </p:txBody>
      </p:sp>
      <p:sp>
        <p:nvSpPr>
          <p:cNvPr id="70661" name="4 Rectángulo"/>
          <p:cNvSpPr>
            <a:spLocks noChangeArrowheads="1"/>
          </p:cNvSpPr>
          <p:nvPr/>
        </p:nvSpPr>
        <p:spPr bwMode="auto">
          <a:xfrm>
            <a:off x="611188" y="1700213"/>
            <a:ext cx="7561262"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2000" b="1">
                <a:solidFill>
                  <a:srgbClr val="7030A0"/>
                </a:solidFill>
              </a:rPr>
              <a:t>Tipos de Errores:</a:t>
            </a:r>
          </a:p>
          <a:p>
            <a:pPr eaLnBrk="1" hangingPunct="1">
              <a:spcBef>
                <a:spcPct val="0"/>
              </a:spcBef>
              <a:buFontTx/>
              <a:buNone/>
            </a:pPr>
            <a:endParaRPr lang="es-AR" sz="2000" b="1"/>
          </a:p>
          <a:p>
            <a:pPr algn="just" eaLnBrk="1" hangingPunct="1">
              <a:spcBef>
                <a:spcPct val="0"/>
              </a:spcBef>
              <a:buFontTx/>
              <a:buNone/>
            </a:pPr>
            <a:r>
              <a:rPr lang="es-AR" sz="2000">
                <a:solidFill>
                  <a:srgbClr val="7030A0"/>
                </a:solidFill>
              </a:rPr>
              <a:t>Errores sistemáticos: (sesgo)  </a:t>
            </a:r>
            <a:r>
              <a:rPr lang="es-AR" sz="2000"/>
              <a:t>surgen por falla del equipo o del diseño.  No se pueden evaluar realizando medidas repetidas. </a:t>
            </a:r>
          </a:p>
          <a:p>
            <a:pPr eaLnBrk="1" hangingPunct="1">
              <a:spcBef>
                <a:spcPct val="0"/>
              </a:spcBef>
              <a:buFontTx/>
              <a:buNone/>
            </a:pPr>
            <a:endParaRPr lang="es-AR" sz="2000" b="1"/>
          </a:p>
          <a:p>
            <a:pPr eaLnBrk="1" hangingPunct="1">
              <a:spcBef>
                <a:spcPct val="0"/>
              </a:spcBef>
              <a:buFontTx/>
              <a:buNone/>
            </a:pPr>
            <a:endParaRPr lang="en-US" sz="2000" b="1"/>
          </a:p>
          <a:p>
            <a:pPr eaLnBrk="1" hangingPunct="1">
              <a:spcBef>
                <a:spcPct val="0"/>
              </a:spcBef>
              <a:buFontTx/>
              <a:buNone/>
            </a:pPr>
            <a:r>
              <a:rPr lang="en-US" sz="2000">
                <a:solidFill>
                  <a:srgbClr val="7030A0"/>
                </a:solidFill>
              </a:rPr>
              <a:t>Errores aleatorios: </a:t>
            </a:r>
            <a:r>
              <a:rPr lang="es-AR" sz="2000">
                <a:solidFill>
                  <a:srgbClr val="7030A0"/>
                </a:solidFill>
              </a:rPr>
              <a:t> </a:t>
            </a:r>
            <a:r>
              <a:rPr lang="es-AR" sz="2000"/>
              <a:t>surgen por efectos de variables no controladas.  Siempre esta presente, nunca se pueden eliminar. Podemos minimizarlos y realizando medidas repetidas independientes se pueden evaluar, usando procedimientos estadísticos</a:t>
            </a:r>
            <a:r>
              <a:rPr lang="en-US" sz="2000" b="1"/>
              <a:t> .</a:t>
            </a:r>
            <a:endParaRPr lang="es-AR" sz="2000" b="1"/>
          </a:p>
          <a:p>
            <a:pPr eaLnBrk="1" hangingPunct="1">
              <a:spcBef>
                <a:spcPct val="0"/>
              </a:spcBef>
              <a:buFontTx/>
              <a:buNone/>
            </a:pPr>
            <a:endParaRPr lang="es-AR" sz="1800" b="1"/>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ERRORES</a:t>
            </a:r>
            <a:endParaRPr lang="es-AR" sz="2400" smtClean="0">
              <a:solidFill>
                <a:srgbClr val="7030A0"/>
              </a:solidFill>
            </a:endParaRPr>
          </a:p>
        </p:txBody>
      </p:sp>
      <p:sp>
        <p:nvSpPr>
          <p:cNvPr id="71683" name="6 Rectángulo"/>
          <p:cNvSpPr>
            <a:spLocks noChangeArrowheads="1"/>
          </p:cNvSpPr>
          <p:nvPr/>
        </p:nvSpPr>
        <p:spPr bwMode="auto">
          <a:xfrm>
            <a:off x="357188" y="114300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Errores en el Proceso de Medición</a:t>
            </a:r>
          </a:p>
        </p:txBody>
      </p:sp>
      <p:sp>
        <p:nvSpPr>
          <p:cNvPr id="5" name="4 Rectángulo"/>
          <p:cNvSpPr/>
          <p:nvPr/>
        </p:nvSpPr>
        <p:spPr>
          <a:xfrm>
            <a:off x="142875" y="1857375"/>
            <a:ext cx="8883650" cy="3692525"/>
          </a:xfrm>
          <a:prstGeom prst="rect">
            <a:avLst/>
          </a:prstGeom>
        </p:spPr>
        <p:txBody>
          <a:bodyPr>
            <a:spAutoFit/>
          </a:bodyPr>
          <a:lstStyle/>
          <a:p>
            <a:pPr eaLnBrk="1" fontAlgn="auto" hangingPunct="1">
              <a:spcBef>
                <a:spcPts val="0"/>
              </a:spcBef>
              <a:spcAft>
                <a:spcPts val="0"/>
              </a:spcAft>
              <a:defRPr/>
            </a:pPr>
            <a:r>
              <a:rPr lang="es-AR" dirty="0">
                <a:solidFill>
                  <a:srgbClr val="7030A0"/>
                </a:solidFill>
                <a:latin typeface="+mn-lt"/>
                <a:cs typeface="+mn-cs"/>
              </a:rPr>
              <a:t>Precisión:  </a:t>
            </a:r>
            <a:r>
              <a:rPr lang="es-AR" dirty="0">
                <a:latin typeface="+mn-lt"/>
                <a:cs typeface="+mn-cs"/>
              </a:rPr>
              <a:t>la precisión de un instrumento o un método de medición está asociada a la sensibilidad o menor variación de la magnitud que se pueda detectar con dicho instrumento o método. </a:t>
            </a:r>
          </a:p>
          <a:p>
            <a:pPr eaLnBrk="1" fontAlgn="auto" hangingPunct="1">
              <a:spcBef>
                <a:spcPts val="0"/>
              </a:spcBef>
              <a:spcAft>
                <a:spcPts val="0"/>
              </a:spcAft>
              <a:defRPr/>
            </a:pPr>
            <a:endParaRPr lang="es-AR" dirty="0">
              <a:latin typeface="+mn-lt"/>
              <a:cs typeface="+mn-cs"/>
            </a:endParaRPr>
          </a:p>
          <a:p>
            <a:pPr eaLnBrk="1" fontAlgn="auto" hangingPunct="1">
              <a:spcBef>
                <a:spcPts val="0"/>
              </a:spcBef>
              <a:spcAft>
                <a:spcPts val="0"/>
              </a:spcAft>
              <a:defRPr/>
            </a:pPr>
            <a:r>
              <a:rPr lang="es-AR" i="1" dirty="0">
                <a:solidFill>
                  <a:schemeClr val="bg1">
                    <a:lumMod val="50000"/>
                  </a:schemeClr>
                </a:solidFill>
                <a:latin typeface="+mn-lt"/>
                <a:cs typeface="+mn-cs"/>
              </a:rPr>
              <a:t>Ejemplo: un cronómetro es más preciso que un reloj común</a:t>
            </a:r>
          </a:p>
          <a:p>
            <a:pPr eaLnBrk="1" fontAlgn="auto" hangingPunct="1">
              <a:spcBef>
                <a:spcPts val="0"/>
              </a:spcBef>
              <a:spcAft>
                <a:spcPts val="0"/>
              </a:spcAft>
              <a:defRPr/>
            </a:pPr>
            <a:endParaRPr lang="es-AR" dirty="0">
              <a:latin typeface="+mn-lt"/>
              <a:cs typeface="+mn-cs"/>
            </a:endParaRPr>
          </a:p>
          <a:p>
            <a:pPr eaLnBrk="1" fontAlgn="auto" hangingPunct="1">
              <a:spcBef>
                <a:spcPts val="0"/>
              </a:spcBef>
              <a:spcAft>
                <a:spcPts val="0"/>
              </a:spcAft>
              <a:defRPr/>
            </a:pPr>
            <a:r>
              <a:rPr lang="es-AR" dirty="0" err="1">
                <a:solidFill>
                  <a:srgbClr val="7030A0"/>
                </a:solidFill>
                <a:latin typeface="+mn-lt"/>
                <a:cs typeface="+mn-cs"/>
              </a:rPr>
              <a:t>Insesgadez</a:t>
            </a:r>
            <a:r>
              <a:rPr lang="es-AR" dirty="0">
                <a:solidFill>
                  <a:srgbClr val="7030A0"/>
                </a:solidFill>
                <a:latin typeface="+mn-lt"/>
                <a:cs typeface="+mn-cs"/>
              </a:rPr>
              <a:t> o Exactitud: </a:t>
            </a:r>
            <a:r>
              <a:rPr lang="es-AR" dirty="0">
                <a:latin typeface="+mn-lt"/>
                <a:cs typeface="+mn-cs"/>
              </a:rPr>
              <a:t>La </a:t>
            </a:r>
            <a:r>
              <a:rPr lang="es-AR" dirty="0" err="1">
                <a:latin typeface="+mn-lt"/>
                <a:cs typeface="+mn-cs"/>
              </a:rPr>
              <a:t>insesgadez</a:t>
            </a:r>
            <a:r>
              <a:rPr lang="es-AR" dirty="0">
                <a:latin typeface="+mn-lt"/>
                <a:cs typeface="+mn-cs"/>
              </a:rPr>
              <a:t> de un instrumento o método de medición está asociada a la calidad de la calibración del mismo, a la proximidad del valor verdadero.</a:t>
            </a:r>
          </a:p>
          <a:p>
            <a:pPr eaLnBrk="1" fontAlgn="auto" hangingPunct="1">
              <a:spcBef>
                <a:spcPts val="0"/>
              </a:spcBef>
              <a:spcAft>
                <a:spcPts val="0"/>
              </a:spcAft>
              <a:defRPr/>
            </a:pPr>
            <a:endParaRPr lang="es-AR" dirty="0">
              <a:latin typeface="+mn-lt"/>
              <a:cs typeface="+mn-cs"/>
            </a:endParaRPr>
          </a:p>
          <a:p>
            <a:pPr eaLnBrk="1" fontAlgn="auto" hangingPunct="1">
              <a:spcBef>
                <a:spcPts val="0"/>
              </a:spcBef>
              <a:spcAft>
                <a:spcPts val="0"/>
              </a:spcAft>
              <a:defRPr/>
            </a:pPr>
            <a:r>
              <a:rPr lang="es-AR" i="1" dirty="0">
                <a:solidFill>
                  <a:schemeClr val="bg1">
                    <a:lumMod val="50000"/>
                  </a:schemeClr>
                </a:solidFill>
                <a:latin typeface="+mn-lt"/>
                <a:cs typeface="+mn-cs"/>
              </a:rPr>
              <a:t>Ejemplo: Imaginemos que el cronómetro que usamos es capaz de determinar la</a:t>
            </a:r>
          </a:p>
          <a:p>
            <a:pPr eaLnBrk="1" fontAlgn="auto" hangingPunct="1">
              <a:spcBef>
                <a:spcPts val="0"/>
              </a:spcBef>
              <a:spcAft>
                <a:spcPts val="0"/>
              </a:spcAft>
              <a:defRPr/>
            </a:pPr>
            <a:r>
              <a:rPr lang="es-AR" i="1" dirty="0">
                <a:solidFill>
                  <a:schemeClr val="bg1">
                    <a:lumMod val="50000"/>
                  </a:schemeClr>
                </a:solidFill>
                <a:latin typeface="+mn-lt"/>
                <a:cs typeface="+mn-cs"/>
              </a:rPr>
              <a:t>centésima de segundo pero adelanta dos minutos por hora, mientras que un reloj de pulsera</a:t>
            </a:r>
          </a:p>
          <a:p>
            <a:pPr eaLnBrk="1" fontAlgn="auto" hangingPunct="1">
              <a:spcBef>
                <a:spcPts val="0"/>
              </a:spcBef>
              <a:spcAft>
                <a:spcPts val="0"/>
              </a:spcAft>
              <a:defRPr/>
            </a:pPr>
            <a:r>
              <a:rPr lang="es-AR" i="1" dirty="0">
                <a:solidFill>
                  <a:schemeClr val="bg1">
                    <a:lumMod val="50000"/>
                  </a:schemeClr>
                </a:solidFill>
                <a:latin typeface="+mn-lt"/>
                <a:cs typeface="+mn-cs"/>
              </a:rPr>
              <a:t>común no lo hace. En este caso decimos que el cronómetro es todavía más preciso que el</a:t>
            </a:r>
          </a:p>
          <a:p>
            <a:pPr eaLnBrk="1" fontAlgn="auto" hangingPunct="1">
              <a:spcBef>
                <a:spcPts val="0"/>
              </a:spcBef>
              <a:spcAft>
                <a:spcPts val="0"/>
              </a:spcAft>
              <a:defRPr/>
            </a:pPr>
            <a:r>
              <a:rPr lang="es-AR" i="1" dirty="0">
                <a:solidFill>
                  <a:schemeClr val="bg1">
                    <a:lumMod val="50000"/>
                  </a:schemeClr>
                </a:solidFill>
                <a:latin typeface="+mn-lt"/>
                <a:cs typeface="+mn-cs"/>
              </a:rPr>
              <a:t>reloj común, pero menos exacto</a:t>
            </a:r>
            <a:r>
              <a:rPr lang="es-AR" dirty="0">
                <a:solidFill>
                  <a:schemeClr val="bg1">
                    <a:lumMod val="50000"/>
                  </a:schemeClr>
                </a:solidFill>
                <a:latin typeface="+mn-lt"/>
                <a:cs typeface="+mn-cs"/>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468313" y="274638"/>
            <a:ext cx="8229600" cy="1143000"/>
          </a:xfrm>
        </p:spPr>
        <p:txBody>
          <a:bodyPr/>
          <a:lstStyle/>
          <a:p>
            <a:pPr eaLnBrk="1" hangingPunct="1"/>
            <a:r>
              <a:rPr lang="es-AR" sz="2800" smtClean="0"/>
              <a:t>CENSO</a:t>
            </a:r>
          </a:p>
        </p:txBody>
      </p:sp>
      <p:pic>
        <p:nvPicPr>
          <p:cNvPr id="8195" name="3 Marcador de contenido" descr="lup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2133600"/>
            <a:ext cx="5667375" cy="3390900"/>
          </a:xfrm>
        </p:spPr>
      </p:pic>
      <p:pic>
        <p:nvPicPr>
          <p:cNvPr id="8196" name="4 Imagen" descr="persona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4724400"/>
            <a:ext cx="27368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10 Conector recto"/>
          <p:cNvCxnSpPr/>
          <p:nvPr/>
        </p:nvCxnSpPr>
        <p:spPr>
          <a:xfrm>
            <a:off x="3779838" y="692150"/>
            <a:ext cx="1439862" cy="2889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V="1">
            <a:off x="3779838" y="692150"/>
            <a:ext cx="1439862" cy="2889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199" name="21 CuadroTexto"/>
          <p:cNvSpPr txBox="1">
            <a:spLocks noChangeArrowheads="1"/>
          </p:cNvSpPr>
          <p:nvPr/>
        </p:nvSpPr>
        <p:spPr bwMode="auto">
          <a:xfrm>
            <a:off x="1258888" y="1341438"/>
            <a:ext cx="67643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AR" sz="2800">
                <a:solidFill>
                  <a:srgbClr val="7030A0"/>
                </a:solidFill>
              </a:rPr>
              <a:t>Limitaciones	</a:t>
            </a:r>
            <a:r>
              <a:rPr lang="es-AR" sz="2800">
                <a:solidFill>
                  <a:srgbClr val="FF3300"/>
                </a:solidFill>
              </a:rPr>
              <a:t>			</a:t>
            </a:r>
            <a:r>
              <a:rPr lang="es-AR" sz="2800">
                <a:solidFill>
                  <a:srgbClr val="7030A0"/>
                </a:solidFill>
              </a:rPr>
              <a:t>Imposibilidad</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643063"/>
            <a:ext cx="62674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p:cNvSpPr/>
          <p:nvPr/>
        </p:nvSpPr>
        <p:spPr>
          <a:xfrm>
            <a:off x="5857875" y="1785938"/>
            <a:ext cx="1000125" cy="4643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AR"/>
          </a:p>
        </p:txBody>
      </p:sp>
      <p:sp>
        <p:nvSpPr>
          <p:cNvPr id="72708"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ERRORES</a:t>
            </a:r>
            <a:endParaRPr lang="es-AR" sz="2400" smtClean="0">
              <a:solidFill>
                <a:srgbClr val="7030A0"/>
              </a:solidFill>
            </a:endParaRPr>
          </a:p>
        </p:txBody>
      </p:sp>
      <p:sp>
        <p:nvSpPr>
          <p:cNvPr id="72709" name="6 Rectángulo"/>
          <p:cNvSpPr>
            <a:spLocks noChangeArrowheads="1"/>
          </p:cNvSpPr>
          <p:nvPr/>
        </p:nvSpPr>
        <p:spPr bwMode="auto">
          <a:xfrm>
            <a:off x="357188" y="114300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Errores en el Proceso de Medición: Precisión e Insesgadez</a:t>
            </a:r>
          </a:p>
        </p:txBody>
      </p:sp>
      <p:sp>
        <p:nvSpPr>
          <p:cNvPr id="72710" name="5 CuadroTexto"/>
          <p:cNvSpPr txBox="1">
            <a:spLocks noChangeArrowheads="1"/>
          </p:cNvSpPr>
          <p:nvPr/>
        </p:nvSpPr>
        <p:spPr bwMode="auto">
          <a:xfrm>
            <a:off x="6715125" y="2214563"/>
            <a:ext cx="2428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sz="1600">
                <a:latin typeface="Arial" panose="020B0604020202020204" pitchFamily="34" charset="0"/>
              </a:rPr>
              <a:t>Precisos y sesgados</a:t>
            </a:r>
            <a:endParaRPr lang="es-AR" sz="1600">
              <a:latin typeface="Arial" panose="020B0604020202020204" pitchFamily="34" charset="0"/>
            </a:endParaRPr>
          </a:p>
        </p:txBody>
      </p:sp>
      <p:sp>
        <p:nvSpPr>
          <p:cNvPr id="72711" name="6 CuadroTexto"/>
          <p:cNvSpPr txBox="1">
            <a:spLocks noChangeArrowheads="1"/>
          </p:cNvSpPr>
          <p:nvPr/>
        </p:nvSpPr>
        <p:spPr bwMode="auto">
          <a:xfrm>
            <a:off x="6715125" y="3357563"/>
            <a:ext cx="2428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sz="1600">
                <a:latin typeface="Arial" panose="020B0604020202020204" pitchFamily="34" charset="0"/>
              </a:rPr>
              <a:t>Imprecisos y sesgados</a:t>
            </a:r>
            <a:endParaRPr lang="es-AR" sz="1600">
              <a:latin typeface="Arial" panose="020B0604020202020204" pitchFamily="34" charset="0"/>
            </a:endParaRPr>
          </a:p>
        </p:txBody>
      </p:sp>
      <p:sp>
        <p:nvSpPr>
          <p:cNvPr id="72712" name="7 CuadroTexto"/>
          <p:cNvSpPr txBox="1">
            <a:spLocks noChangeArrowheads="1"/>
          </p:cNvSpPr>
          <p:nvPr/>
        </p:nvSpPr>
        <p:spPr bwMode="auto">
          <a:xfrm>
            <a:off x="6715125" y="4572000"/>
            <a:ext cx="2428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sz="1600">
                <a:latin typeface="Arial" panose="020B0604020202020204" pitchFamily="34" charset="0"/>
              </a:rPr>
              <a:t>Precisos e insesgados</a:t>
            </a:r>
            <a:endParaRPr lang="es-AR" sz="1600">
              <a:latin typeface="Arial" panose="020B0604020202020204" pitchFamily="34" charset="0"/>
            </a:endParaRPr>
          </a:p>
        </p:txBody>
      </p:sp>
      <p:sp>
        <p:nvSpPr>
          <p:cNvPr id="72713" name="8 CuadroTexto"/>
          <p:cNvSpPr txBox="1">
            <a:spLocks noChangeArrowheads="1"/>
          </p:cNvSpPr>
          <p:nvPr/>
        </p:nvSpPr>
        <p:spPr bwMode="auto">
          <a:xfrm>
            <a:off x="6715125" y="5786438"/>
            <a:ext cx="2428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sz="1600">
                <a:latin typeface="Arial" panose="020B0604020202020204" pitchFamily="34" charset="0"/>
              </a:rPr>
              <a:t>Imprecisos e insesgados</a:t>
            </a:r>
            <a:endParaRPr lang="es-AR" sz="1600">
              <a:latin typeface="Arial" panose="020B0604020202020204"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ERRORES</a:t>
            </a:r>
            <a:endParaRPr lang="es-AR" sz="2400" smtClean="0">
              <a:solidFill>
                <a:srgbClr val="7030A0"/>
              </a:solidFill>
            </a:endParaRPr>
          </a:p>
        </p:txBody>
      </p:sp>
      <p:sp>
        <p:nvSpPr>
          <p:cNvPr id="73731" name="6 Rectángulo"/>
          <p:cNvSpPr>
            <a:spLocks noChangeArrowheads="1"/>
          </p:cNvSpPr>
          <p:nvPr/>
        </p:nvSpPr>
        <p:spPr bwMode="auto">
          <a:xfrm>
            <a:off x="357188" y="1143000"/>
            <a:ext cx="8640762"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Errores en el Proceso de Medición</a:t>
            </a:r>
          </a:p>
          <a:p>
            <a:pPr algn="just" eaLnBrk="1" hangingPunct="1">
              <a:spcBef>
                <a:spcPct val="0"/>
              </a:spcBef>
              <a:buFontTx/>
              <a:buNone/>
            </a:pPr>
            <a:endParaRPr lang="es-AR" sz="2000" b="1">
              <a:solidFill>
                <a:srgbClr val="7030A0"/>
              </a:solidFill>
            </a:endParaRPr>
          </a:p>
          <a:p>
            <a:pPr algn="just" eaLnBrk="1" hangingPunct="1">
              <a:spcBef>
                <a:spcPct val="0"/>
              </a:spcBef>
              <a:buFontTx/>
              <a:buNone/>
            </a:pPr>
            <a:r>
              <a:rPr lang="en-US" sz="2000"/>
              <a:t>Tenemos errores por diversos origenes</a:t>
            </a:r>
          </a:p>
          <a:p>
            <a:pPr algn="just" eaLnBrk="1" hangingPunct="1">
              <a:spcBef>
                <a:spcPct val="0"/>
              </a:spcBef>
              <a:buFontTx/>
              <a:buNone/>
            </a:pPr>
            <a:endParaRPr lang="en-US" sz="2000"/>
          </a:p>
          <a:p>
            <a:pPr algn="just" eaLnBrk="1" hangingPunct="1">
              <a:spcBef>
                <a:spcPct val="0"/>
              </a:spcBef>
              <a:buFontTx/>
              <a:buNone/>
            </a:pPr>
            <a:r>
              <a:rPr lang="en-US" sz="2000"/>
              <a:t>Error de apreciación (minima division de escala)</a:t>
            </a:r>
          </a:p>
          <a:p>
            <a:pPr algn="just" eaLnBrk="1" hangingPunct="1">
              <a:spcBef>
                <a:spcPct val="0"/>
              </a:spcBef>
              <a:buFontTx/>
              <a:buNone/>
            </a:pPr>
            <a:r>
              <a:rPr lang="en-US" sz="2000"/>
              <a:t>Error de definición (falta de definición del objeto)</a:t>
            </a:r>
          </a:p>
          <a:p>
            <a:pPr algn="just" eaLnBrk="1" hangingPunct="1">
              <a:spcBef>
                <a:spcPct val="0"/>
              </a:spcBef>
              <a:buFontTx/>
              <a:buNone/>
            </a:pPr>
            <a:r>
              <a:rPr lang="en-US" sz="2000"/>
              <a:t>Error de interacción (interacción en el metodo de medición)</a:t>
            </a:r>
          </a:p>
          <a:p>
            <a:pPr algn="just" eaLnBrk="1" hangingPunct="1">
              <a:spcBef>
                <a:spcPct val="0"/>
              </a:spcBef>
              <a:buFontTx/>
              <a:buNone/>
            </a:pPr>
            <a:endParaRPr lang="en-US" sz="2000"/>
          </a:p>
          <a:p>
            <a:pPr algn="ctr" eaLnBrk="1" hangingPunct="1">
              <a:spcBef>
                <a:spcPct val="0"/>
              </a:spcBef>
              <a:buFontTx/>
              <a:buNone/>
            </a:pPr>
            <a:endParaRPr lang="en-US" sz="2000" b="1">
              <a:solidFill>
                <a:srgbClr val="7030A0"/>
              </a:solidFill>
            </a:endParaRPr>
          </a:p>
          <a:p>
            <a:pPr algn="just" eaLnBrk="1" hangingPunct="1">
              <a:spcBef>
                <a:spcPct val="0"/>
              </a:spcBef>
              <a:buFontTx/>
              <a:buNone/>
            </a:pPr>
            <a:endParaRPr lang="en-US" sz="2000" b="1">
              <a:solidFill>
                <a:srgbClr val="7030A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Título"/>
          <p:cNvSpPr>
            <a:spLocks noGrp="1"/>
          </p:cNvSpPr>
          <p:nvPr>
            <p:ph type="ctrTitle"/>
          </p:nvPr>
        </p:nvSpPr>
        <p:spPr>
          <a:xfrm>
            <a:off x="611188" y="0"/>
            <a:ext cx="7772400" cy="1109663"/>
          </a:xfrm>
        </p:spPr>
        <p:txBody>
          <a:bodyPr/>
          <a:lstStyle/>
          <a:p>
            <a:pPr eaLnBrk="1" hangingPunct="1"/>
            <a:r>
              <a:rPr lang="es-AR" sz="4000" smtClean="0">
                <a:solidFill>
                  <a:srgbClr val="7030A0"/>
                </a:solidFill>
              </a:rPr>
              <a:t>ERRORES</a:t>
            </a:r>
            <a:endParaRPr lang="es-AR" sz="2400" smtClean="0">
              <a:solidFill>
                <a:srgbClr val="7030A0"/>
              </a:solidFill>
            </a:endParaRPr>
          </a:p>
        </p:txBody>
      </p:sp>
      <p:sp>
        <p:nvSpPr>
          <p:cNvPr id="74755" name="6 Rectángulo"/>
          <p:cNvSpPr>
            <a:spLocks noChangeArrowheads="1"/>
          </p:cNvSpPr>
          <p:nvPr/>
        </p:nvSpPr>
        <p:spPr bwMode="auto">
          <a:xfrm>
            <a:off x="357188" y="1143000"/>
            <a:ext cx="8640762"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AR" sz="2000" b="1">
                <a:solidFill>
                  <a:srgbClr val="7030A0"/>
                </a:solidFill>
              </a:rPr>
              <a:t>Errores en el Proceso de Medición</a:t>
            </a:r>
          </a:p>
          <a:p>
            <a:pPr algn="just" eaLnBrk="1" hangingPunct="1">
              <a:spcBef>
                <a:spcPct val="0"/>
              </a:spcBef>
              <a:buFontTx/>
              <a:buNone/>
            </a:pPr>
            <a:endParaRPr lang="es-AR" sz="2000" b="1">
              <a:solidFill>
                <a:srgbClr val="7030A0"/>
              </a:solidFill>
            </a:endParaRPr>
          </a:p>
          <a:p>
            <a:pPr algn="just" eaLnBrk="1" hangingPunct="1">
              <a:spcBef>
                <a:spcPct val="0"/>
              </a:spcBef>
              <a:buFontTx/>
              <a:buNone/>
            </a:pPr>
            <a:endParaRPr lang="en-US" sz="2000"/>
          </a:p>
          <a:p>
            <a:pPr algn="ctr" eaLnBrk="1" hangingPunct="1">
              <a:spcBef>
                <a:spcPct val="0"/>
              </a:spcBef>
              <a:buFontTx/>
              <a:buNone/>
            </a:pPr>
            <a:r>
              <a:rPr lang="en-US" sz="1800" b="1">
                <a:solidFill>
                  <a:srgbClr val="7030A0"/>
                </a:solidFill>
              </a:rPr>
              <a:t>MEDICION</a:t>
            </a:r>
            <a:r>
              <a:rPr lang="en-US" sz="2800" b="1">
                <a:solidFill>
                  <a:srgbClr val="7030A0"/>
                </a:solidFill>
              </a:rPr>
              <a:t>= </a:t>
            </a:r>
            <a:r>
              <a:rPr lang="el-GR" sz="2800" b="1">
                <a:solidFill>
                  <a:srgbClr val="7030A0"/>
                </a:solidFill>
              </a:rPr>
              <a:t>μ</a:t>
            </a:r>
            <a:r>
              <a:rPr lang="en-US" sz="2800" b="1">
                <a:solidFill>
                  <a:srgbClr val="7030A0"/>
                </a:solidFill>
              </a:rPr>
              <a:t>+</a:t>
            </a:r>
            <a:r>
              <a:rPr lang="el-GR" sz="2800" b="1">
                <a:solidFill>
                  <a:srgbClr val="7030A0"/>
                </a:solidFill>
              </a:rPr>
              <a:t>ε</a:t>
            </a:r>
            <a:r>
              <a:rPr lang="en-US" sz="1600" b="1">
                <a:solidFill>
                  <a:srgbClr val="7030A0"/>
                </a:solidFill>
              </a:rPr>
              <a:t>1</a:t>
            </a:r>
            <a:r>
              <a:rPr lang="en-US" sz="2800" b="1">
                <a:solidFill>
                  <a:srgbClr val="7030A0"/>
                </a:solidFill>
              </a:rPr>
              <a:t>+</a:t>
            </a:r>
            <a:r>
              <a:rPr lang="el-GR" sz="2800" b="1">
                <a:solidFill>
                  <a:srgbClr val="7030A0"/>
                </a:solidFill>
              </a:rPr>
              <a:t>ε</a:t>
            </a:r>
            <a:r>
              <a:rPr lang="en-US" sz="1600" b="1">
                <a:solidFill>
                  <a:srgbClr val="7030A0"/>
                </a:solidFill>
              </a:rPr>
              <a:t>2</a:t>
            </a:r>
            <a:r>
              <a:rPr lang="en-US" sz="2800" b="1">
                <a:solidFill>
                  <a:srgbClr val="7030A0"/>
                </a:solidFill>
              </a:rPr>
              <a:t>+</a:t>
            </a:r>
            <a:r>
              <a:rPr lang="el-GR" sz="2800" b="1">
                <a:solidFill>
                  <a:srgbClr val="7030A0"/>
                </a:solidFill>
              </a:rPr>
              <a:t>ε</a:t>
            </a:r>
            <a:r>
              <a:rPr lang="en-US" sz="1600" b="1">
                <a:solidFill>
                  <a:srgbClr val="7030A0"/>
                </a:solidFill>
              </a:rPr>
              <a:t>3</a:t>
            </a:r>
            <a:r>
              <a:rPr lang="en-US" sz="2800" b="1">
                <a:solidFill>
                  <a:srgbClr val="7030A0"/>
                </a:solidFill>
              </a:rPr>
              <a:t>+… +</a:t>
            </a:r>
            <a:r>
              <a:rPr lang="el-GR" sz="2800" b="1">
                <a:solidFill>
                  <a:srgbClr val="7030A0"/>
                </a:solidFill>
              </a:rPr>
              <a:t>ε</a:t>
            </a:r>
            <a:r>
              <a:rPr lang="en-US" sz="1600" b="1">
                <a:solidFill>
                  <a:srgbClr val="7030A0"/>
                </a:solidFill>
              </a:rPr>
              <a:t>n</a:t>
            </a:r>
            <a:endParaRPr lang="en-US" sz="2800" b="1">
              <a:solidFill>
                <a:srgbClr val="7030A0"/>
              </a:solidFill>
            </a:endParaRPr>
          </a:p>
          <a:p>
            <a:pPr algn="just" eaLnBrk="1" hangingPunct="1">
              <a:spcBef>
                <a:spcPct val="0"/>
              </a:spcBef>
              <a:buFontTx/>
              <a:buNone/>
            </a:pPr>
            <a:endParaRPr lang="en-US" sz="2000" b="1">
              <a:solidFill>
                <a:srgbClr val="7030A0"/>
              </a:solidFill>
            </a:endParaRPr>
          </a:p>
          <a:p>
            <a:pPr algn="just" eaLnBrk="1" hangingPunct="1">
              <a:spcBef>
                <a:spcPct val="0"/>
              </a:spcBef>
              <a:buFontTx/>
              <a:buNone/>
            </a:pPr>
            <a:r>
              <a:rPr lang="en-US" sz="2000" b="1">
                <a:solidFill>
                  <a:srgbClr val="7030A0"/>
                </a:solidFill>
              </a:rPr>
              <a:t> </a:t>
            </a:r>
          </a:p>
          <a:p>
            <a:pPr algn="just" eaLnBrk="1" hangingPunct="1">
              <a:spcBef>
                <a:spcPct val="0"/>
              </a:spcBef>
              <a:buFontTx/>
              <a:buNone/>
            </a:pPr>
            <a:endParaRPr lang="en-US" sz="2000" b="1">
              <a:solidFill>
                <a:srgbClr val="7030A0"/>
              </a:solidFill>
            </a:endParaRPr>
          </a:p>
          <a:p>
            <a:pPr algn="just" eaLnBrk="1" hangingPunct="1">
              <a:spcBef>
                <a:spcPct val="0"/>
              </a:spcBef>
              <a:buFontTx/>
              <a:buNone/>
            </a:pPr>
            <a:endParaRPr lang="en-US" sz="2000" b="1">
              <a:solidFill>
                <a:srgbClr val="7030A0"/>
              </a:solidFill>
            </a:endParaRPr>
          </a:p>
          <a:p>
            <a:pPr algn="just" eaLnBrk="1" hangingPunct="1">
              <a:spcBef>
                <a:spcPct val="0"/>
              </a:spcBef>
              <a:buFontTx/>
              <a:buNone/>
            </a:pPr>
            <a:endParaRPr lang="en-US" sz="2000" b="1">
              <a:solidFill>
                <a:srgbClr val="7030A0"/>
              </a:solidFill>
            </a:endParaRPr>
          </a:p>
          <a:p>
            <a:pPr algn="just" eaLnBrk="1" hangingPunct="1">
              <a:spcBef>
                <a:spcPct val="0"/>
              </a:spcBef>
              <a:buFontTx/>
              <a:buNone/>
            </a:pPr>
            <a:r>
              <a:rPr lang="en-US" sz="2000" b="1">
                <a:solidFill>
                  <a:srgbClr val="7030A0"/>
                </a:solidFill>
              </a:rPr>
              <a:t>VAR(</a:t>
            </a:r>
            <a:r>
              <a:rPr lang="el-GR" sz="2000" b="1">
                <a:solidFill>
                  <a:srgbClr val="7030A0"/>
                </a:solidFill>
              </a:rPr>
              <a:t>μ</a:t>
            </a:r>
            <a:r>
              <a:rPr lang="en-US" sz="2000" b="1">
                <a:solidFill>
                  <a:srgbClr val="7030A0"/>
                </a:solidFill>
              </a:rPr>
              <a:t>+</a:t>
            </a:r>
            <a:r>
              <a:rPr lang="el-GR" sz="2000" b="1">
                <a:solidFill>
                  <a:srgbClr val="7030A0"/>
                </a:solidFill>
              </a:rPr>
              <a:t>ε</a:t>
            </a:r>
            <a:r>
              <a:rPr lang="en-US" sz="1200" b="1">
                <a:solidFill>
                  <a:srgbClr val="7030A0"/>
                </a:solidFill>
              </a:rPr>
              <a:t>1</a:t>
            </a:r>
            <a:r>
              <a:rPr lang="en-US" sz="2000" b="1">
                <a:solidFill>
                  <a:srgbClr val="7030A0"/>
                </a:solidFill>
              </a:rPr>
              <a:t>+</a:t>
            </a:r>
            <a:r>
              <a:rPr lang="el-GR" sz="2000" b="1">
                <a:solidFill>
                  <a:srgbClr val="7030A0"/>
                </a:solidFill>
              </a:rPr>
              <a:t>ε</a:t>
            </a:r>
            <a:r>
              <a:rPr lang="en-US" sz="1200" b="1">
                <a:solidFill>
                  <a:srgbClr val="7030A0"/>
                </a:solidFill>
              </a:rPr>
              <a:t>2</a:t>
            </a:r>
            <a:r>
              <a:rPr lang="en-US" sz="2000" b="1">
                <a:solidFill>
                  <a:srgbClr val="7030A0"/>
                </a:solidFill>
              </a:rPr>
              <a:t>+</a:t>
            </a:r>
            <a:r>
              <a:rPr lang="el-GR" sz="2000" b="1">
                <a:solidFill>
                  <a:srgbClr val="7030A0"/>
                </a:solidFill>
              </a:rPr>
              <a:t>ε</a:t>
            </a:r>
            <a:r>
              <a:rPr lang="en-US" sz="1200" b="1">
                <a:solidFill>
                  <a:srgbClr val="7030A0"/>
                </a:solidFill>
              </a:rPr>
              <a:t>3</a:t>
            </a:r>
            <a:r>
              <a:rPr lang="en-US" sz="2000" b="1">
                <a:solidFill>
                  <a:srgbClr val="7030A0"/>
                </a:solidFill>
              </a:rPr>
              <a:t>+… +</a:t>
            </a:r>
            <a:r>
              <a:rPr lang="el-GR" sz="2000" b="1">
                <a:solidFill>
                  <a:srgbClr val="7030A0"/>
                </a:solidFill>
              </a:rPr>
              <a:t>ε</a:t>
            </a:r>
            <a:r>
              <a:rPr lang="en-US" sz="1200" b="1">
                <a:solidFill>
                  <a:srgbClr val="7030A0"/>
                </a:solidFill>
              </a:rPr>
              <a:t>n</a:t>
            </a:r>
            <a:r>
              <a:rPr lang="en-US" sz="2000" b="1">
                <a:solidFill>
                  <a:srgbClr val="7030A0"/>
                </a:solidFill>
              </a:rPr>
              <a:t>)=</a:t>
            </a:r>
            <a:r>
              <a:rPr lang="el-GR" sz="2000" b="1">
                <a:solidFill>
                  <a:srgbClr val="7030A0"/>
                </a:solidFill>
              </a:rPr>
              <a:t>σ</a:t>
            </a:r>
            <a:r>
              <a:rPr lang="en-US" sz="1400" b="1">
                <a:solidFill>
                  <a:srgbClr val="7030A0"/>
                </a:solidFill>
              </a:rPr>
              <a:t>1</a:t>
            </a:r>
            <a:r>
              <a:rPr lang="en-US" sz="2000" b="1">
                <a:solidFill>
                  <a:srgbClr val="7030A0"/>
                </a:solidFill>
              </a:rPr>
              <a:t>+</a:t>
            </a:r>
            <a:r>
              <a:rPr lang="el-GR" sz="2000" b="1">
                <a:solidFill>
                  <a:srgbClr val="7030A0"/>
                </a:solidFill>
              </a:rPr>
              <a:t>σ</a:t>
            </a:r>
            <a:r>
              <a:rPr lang="en-US" sz="1400" b="1">
                <a:solidFill>
                  <a:srgbClr val="7030A0"/>
                </a:solidFill>
              </a:rPr>
              <a:t>2</a:t>
            </a:r>
            <a:r>
              <a:rPr lang="en-US" sz="2000" b="1">
                <a:solidFill>
                  <a:srgbClr val="7030A0"/>
                </a:solidFill>
              </a:rPr>
              <a:t>+</a:t>
            </a:r>
            <a:r>
              <a:rPr lang="el-GR" sz="2000" b="1">
                <a:solidFill>
                  <a:srgbClr val="7030A0"/>
                </a:solidFill>
              </a:rPr>
              <a:t>σ</a:t>
            </a:r>
            <a:r>
              <a:rPr lang="en-US" sz="1400" b="1">
                <a:solidFill>
                  <a:srgbClr val="7030A0"/>
                </a:solidFill>
              </a:rPr>
              <a:t>3</a:t>
            </a:r>
            <a:r>
              <a:rPr lang="en-US" sz="2000" b="1">
                <a:solidFill>
                  <a:srgbClr val="7030A0"/>
                </a:solidFill>
              </a:rPr>
              <a:t>+….+</a:t>
            </a:r>
            <a:r>
              <a:rPr lang="el-GR" sz="2000" b="1">
                <a:solidFill>
                  <a:srgbClr val="7030A0"/>
                </a:solidFill>
              </a:rPr>
              <a:t>σ</a:t>
            </a:r>
            <a:r>
              <a:rPr lang="en-US" sz="1400" b="1">
                <a:solidFill>
                  <a:srgbClr val="7030A0"/>
                </a:solidFill>
              </a:rPr>
              <a:t>n=</a:t>
            </a:r>
            <a:r>
              <a:rPr lang="el-GR" sz="2000" b="1">
                <a:solidFill>
                  <a:srgbClr val="7030A0"/>
                </a:solidFill>
              </a:rPr>
              <a:t> σ</a:t>
            </a:r>
            <a:r>
              <a:rPr lang="en-US" sz="2000" b="1">
                <a:solidFill>
                  <a:srgbClr val="7030A0"/>
                </a:solidFill>
              </a:rPr>
              <a:t> si llamamos </a:t>
            </a:r>
            <a:r>
              <a:rPr lang="el-GR" sz="2000" b="1">
                <a:solidFill>
                  <a:srgbClr val="7030A0"/>
                </a:solidFill>
              </a:rPr>
              <a:t>ε </a:t>
            </a:r>
            <a:r>
              <a:rPr lang="en-US" sz="2000" b="1">
                <a:solidFill>
                  <a:srgbClr val="7030A0"/>
                </a:solidFill>
              </a:rPr>
              <a:t>=</a:t>
            </a:r>
            <a:r>
              <a:rPr lang="el-GR" sz="2000" b="1">
                <a:solidFill>
                  <a:srgbClr val="7030A0"/>
                </a:solidFill>
              </a:rPr>
              <a:t>ε</a:t>
            </a:r>
            <a:r>
              <a:rPr lang="en-US" sz="1200" b="1">
                <a:solidFill>
                  <a:srgbClr val="7030A0"/>
                </a:solidFill>
              </a:rPr>
              <a:t>1</a:t>
            </a:r>
            <a:r>
              <a:rPr lang="en-US" sz="2000" b="1">
                <a:solidFill>
                  <a:srgbClr val="7030A0"/>
                </a:solidFill>
              </a:rPr>
              <a:t>+</a:t>
            </a:r>
            <a:r>
              <a:rPr lang="el-GR" sz="2000" b="1">
                <a:solidFill>
                  <a:srgbClr val="7030A0"/>
                </a:solidFill>
              </a:rPr>
              <a:t>ε</a:t>
            </a:r>
            <a:r>
              <a:rPr lang="en-US" sz="1200" b="1">
                <a:solidFill>
                  <a:srgbClr val="7030A0"/>
                </a:solidFill>
              </a:rPr>
              <a:t>2</a:t>
            </a:r>
            <a:r>
              <a:rPr lang="en-US" sz="2000" b="1">
                <a:solidFill>
                  <a:srgbClr val="7030A0"/>
                </a:solidFill>
              </a:rPr>
              <a:t>+</a:t>
            </a:r>
            <a:r>
              <a:rPr lang="el-GR" sz="2000" b="1">
                <a:solidFill>
                  <a:srgbClr val="7030A0"/>
                </a:solidFill>
              </a:rPr>
              <a:t>ε</a:t>
            </a:r>
            <a:r>
              <a:rPr lang="en-US" sz="1200" b="1">
                <a:solidFill>
                  <a:srgbClr val="7030A0"/>
                </a:solidFill>
              </a:rPr>
              <a:t>3</a:t>
            </a:r>
            <a:r>
              <a:rPr lang="en-US" sz="2000" b="1">
                <a:solidFill>
                  <a:srgbClr val="7030A0"/>
                </a:solidFill>
              </a:rPr>
              <a:t>+… +</a:t>
            </a:r>
            <a:r>
              <a:rPr lang="el-GR" sz="2000" b="1">
                <a:solidFill>
                  <a:srgbClr val="7030A0"/>
                </a:solidFill>
              </a:rPr>
              <a:t>ε</a:t>
            </a:r>
            <a:r>
              <a:rPr lang="en-US" sz="1200" b="1">
                <a:solidFill>
                  <a:srgbClr val="7030A0"/>
                </a:solidFill>
              </a:rPr>
              <a:t>n</a:t>
            </a:r>
            <a:endParaRPr lang="en-US" sz="2000" b="1">
              <a:solidFill>
                <a:srgbClr val="7030A0"/>
              </a:solidFill>
            </a:endParaRPr>
          </a:p>
          <a:p>
            <a:pPr algn="just" eaLnBrk="1" hangingPunct="1">
              <a:spcBef>
                <a:spcPct val="0"/>
              </a:spcBef>
              <a:buFontTx/>
              <a:buNone/>
            </a:pPr>
            <a:endParaRPr lang="en-US" sz="2000" b="1">
              <a:solidFill>
                <a:srgbClr val="7030A0"/>
              </a:solidFill>
            </a:endParaRPr>
          </a:p>
          <a:p>
            <a:pPr algn="ctr" eaLnBrk="1" hangingPunct="1">
              <a:spcBef>
                <a:spcPct val="0"/>
              </a:spcBef>
              <a:buFontTx/>
              <a:buNone/>
            </a:pPr>
            <a:r>
              <a:rPr lang="en-US" sz="2000" b="1">
                <a:solidFill>
                  <a:srgbClr val="7030A0"/>
                </a:solidFill>
              </a:rPr>
              <a:t>X= </a:t>
            </a:r>
            <a:r>
              <a:rPr lang="el-GR" sz="2000" b="1">
                <a:solidFill>
                  <a:srgbClr val="7030A0"/>
                </a:solidFill>
              </a:rPr>
              <a:t>μ</a:t>
            </a:r>
            <a:r>
              <a:rPr lang="en-US" sz="2000" b="1">
                <a:solidFill>
                  <a:srgbClr val="7030A0"/>
                </a:solidFill>
              </a:rPr>
              <a:t>+</a:t>
            </a:r>
            <a:r>
              <a:rPr lang="el-GR" sz="2000" b="1">
                <a:solidFill>
                  <a:srgbClr val="7030A0"/>
                </a:solidFill>
              </a:rPr>
              <a:t>ε</a:t>
            </a:r>
            <a:r>
              <a:rPr lang="en-US" sz="2000" b="1">
                <a:solidFill>
                  <a:srgbClr val="7030A0"/>
                </a:solidFill>
              </a:rPr>
              <a:t>  donde   </a:t>
            </a:r>
            <a:r>
              <a:rPr lang="el-GR" sz="2000" b="1">
                <a:solidFill>
                  <a:srgbClr val="7030A0"/>
                </a:solidFill>
              </a:rPr>
              <a:t>ε </a:t>
            </a:r>
            <a:r>
              <a:rPr lang="en-US" sz="2000" b="1">
                <a:solidFill>
                  <a:srgbClr val="7030A0"/>
                </a:solidFill>
              </a:rPr>
              <a:t>~N(0,</a:t>
            </a:r>
            <a:r>
              <a:rPr lang="el-GR" sz="2000" b="1">
                <a:solidFill>
                  <a:srgbClr val="7030A0"/>
                </a:solidFill>
              </a:rPr>
              <a:t> σ</a:t>
            </a:r>
            <a:r>
              <a:rPr lang="en-US" sz="2000" b="1">
                <a:solidFill>
                  <a:srgbClr val="7030A0"/>
                </a:solidFill>
              </a:rPr>
              <a:t>  ) esto es equivalente a X</a:t>
            </a:r>
            <a:r>
              <a:rPr lang="el-GR" sz="2000" b="1">
                <a:solidFill>
                  <a:srgbClr val="7030A0"/>
                </a:solidFill>
              </a:rPr>
              <a:t> </a:t>
            </a:r>
            <a:r>
              <a:rPr lang="en-US" sz="2000" b="1">
                <a:solidFill>
                  <a:srgbClr val="7030A0"/>
                </a:solidFill>
              </a:rPr>
              <a:t>~N(</a:t>
            </a:r>
            <a:r>
              <a:rPr lang="el-GR" sz="2000" b="1">
                <a:solidFill>
                  <a:srgbClr val="7030A0"/>
                </a:solidFill>
              </a:rPr>
              <a:t>μ</a:t>
            </a:r>
            <a:r>
              <a:rPr lang="en-US" sz="2000" b="1">
                <a:solidFill>
                  <a:srgbClr val="7030A0"/>
                </a:solidFill>
              </a:rPr>
              <a:t>,</a:t>
            </a:r>
            <a:r>
              <a:rPr lang="el-GR" sz="2000" b="1">
                <a:solidFill>
                  <a:srgbClr val="7030A0"/>
                </a:solidFill>
              </a:rPr>
              <a:t> σ</a:t>
            </a:r>
            <a:r>
              <a:rPr lang="en-US" sz="2000" b="1">
                <a:solidFill>
                  <a:srgbClr val="7030A0"/>
                </a:solidFill>
              </a:rPr>
              <a:t>  ) </a:t>
            </a:r>
          </a:p>
          <a:p>
            <a:pPr algn="just" eaLnBrk="1" hangingPunct="1">
              <a:spcBef>
                <a:spcPct val="0"/>
              </a:spcBef>
              <a:buFontTx/>
              <a:buNone/>
            </a:pPr>
            <a:endParaRPr lang="en-US" sz="2000" b="1">
              <a:solidFill>
                <a:srgbClr val="7030A0"/>
              </a:solidFill>
            </a:endParaRPr>
          </a:p>
        </p:txBody>
      </p:sp>
      <p:sp>
        <p:nvSpPr>
          <p:cNvPr id="5" name="4 Cerrar llave"/>
          <p:cNvSpPr/>
          <p:nvPr/>
        </p:nvSpPr>
        <p:spPr>
          <a:xfrm rot="10800000">
            <a:off x="5357818" y="1643050"/>
            <a:ext cx="285752" cy="2007869"/>
          </a:xfrm>
          <a:prstGeom prst="rightBrace">
            <a:avLst>
              <a:gd name="adj1" fmla="val 8333"/>
              <a:gd name="adj2" fmla="val 49082"/>
            </a:avLst>
          </a:prstGeom>
          <a:ln w="19050">
            <a:solidFill>
              <a:schemeClr val="accent6">
                <a:lumMod val="75000"/>
              </a:schemeClr>
            </a:solidFill>
          </a:ln>
          <a:scene3d>
            <a:camera prst="orthographicFront">
              <a:rot lat="0" lon="540000" rev="54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AR"/>
          </a:p>
        </p:txBody>
      </p:sp>
      <p:cxnSp>
        <p:nvCxnSpPr>
          <p:cNvPr id="9" name="8 Conector recto de flecha"/>
          <p:cNvCxnSpPr/>
          <p:nvPr/>
        </p:nvCxnSpPr>
        <p:spPr>
          <a:xfrm rot="5400000">
            <a:off x="3822701" y="2892425"/>
            <a:ext cx="785812" cy="1587"/>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2643188" y="3429000"/>
            <a:ext cx="5226050" cy="369888"/>
          </a:xfrm>
          <a:prstGeom prst="rect">
            <a:avLst/>
          </a:prstGeom>
          <a:noFill/>
        </p:spPr>
        <p:txBody>
          <a:bodyPr wrap="none">
            <a:spAutoFit/>
          </a:bodyPr>
          <a:lstStyle/>
          <a:p>
            <a:pPr eaLnBrk="1" fontAlgn="auto" hangingPunct="1">
              <a:spcBef>
                <a:spcPts val="0"/>
              </a:spcBef>
              <a:spcAft>
                <a:spcPts val="0"/>
              </a:spcAft>
              <a:defRPr/>
            </a:pPr>
            <a:r>
              <a:rPr lang="en-US" dirty="0">
                <a:solidFill>
                  <a:schemeClr val="accent6">
                    <a:lumMod val="75000"/>
                  </a:schemeClr>
                </a:solidFill>
                <a:latin typeface="+mn-lt"/>
                <a:cs typeface="+mn-cs"/>
              </a:rPr>
              <a:t>      </a:t>
            </a:r>
            <a:r>
              <a:rPr lang="en-US" dirty="0" err="1">
                <a:solidFill>
                  <a:schemeClr val="accent6">
                    <a:lumMod val="75000"/>
                  </a:schemeClr>
                </a:solidFill>
                <a:latin typeface="+mn-lt"/>
                <a:cs typeface="+mn-cs"/>
              </a:rPr>
              <a:t>Cantidad</a:t>
            </a:r>
            <a:r>
              <a:rPr lang="en-US" dirty="0">
                <a:solidFill>
                  <a:schemeClr val="accent6">
                    <a:lumMod val="75000"/>
                  </a:schemeClr>
                </a:solidFill>
                <a:latin typeface="+mn-lt"/>
                <a:cs typeface="+mn-cs"/>
              </a:rPr>
              <a:t> a </a:t>
            </a:r>
            <a:r>
              <a:rPr lang="en-US" dirty="0" err="1">
                <a:solidFill>
                  <a:schemeClr val="accent6">
                    <a:lumMod val="75000"/>
                  </a:schemeClr>
                </a:solidFill>
                <a:latin typeface="+mn-lt"/>
                <a:cs typeface="+mn-cs"/>
              </a:rPr>
              <a:t>medir</a:t>
            </a:r>
            <a:r>
              <a:rPr lang="en-US" dirty="0">
                <a:solidFill>
                  <a:schemeClr val="accent6">
                    <a:lumMod val="75000"/>
                  </a:schemeClr>
                </a:solidFill>
                <a:latin typeface="+mn-lt"/>
                <a:cs typeface="+mn-cs"/>
              </a:rPr>
              <a:t>: (</a:t>
            </a:r>
            <a:r>
              <a:rPr lang="en-US" dirty="0" err="1">
                <a:solidFill>
                  <a:schemeClr val="accent6">
                    <a:lumMod val="75000"/>
                  </a:schemeClr>
                </a:solidFill>
                <a:latin typeface="+mn-lt"/>
                <a:cs typeface="+mn-cs"/>
              </a:rPr>
              <a:t>desconocido</a:t>
            </a:r>
            <a:r>
              <a:rPr lang="en-US" dirty="0">
                <a:solidFill>
                  <a:schemeClr val="accent6">
                    <a:lumMod val="75000"/>
                  </a:schemeClr>
                </a:solidFill>
                <a:latin typeface="+mn-lt"/>
                <a:cs typeface="+mn-cs"/>
              </a:rPr>
              <a:t> </a:t>
            </a:r>
            <a:r>
              <a:rPr lang="en-US" dirty="0" err="1">
                <a:solidFill>
                  <a:schemeClr val="accent6">
                    <a:lumMod val="75000"/>
                  </a:schemeClr>
                </a:solidFill>
                <a:latin typeface="+mn-lt"/>
                <a:cs typeface="+mn-cs"/>
              </a:rPr>
              <a:t>pero</a:t>
            </a:r>
            <a:r>
              <a:rPr lang="en-US" dirty="0">
                <a:solidFill>
                  <a:schemeClr val="accent6">
                    <a:lumMod val="75000"/>
                  </a:schemeClr>
                </a:solidFill>
                <a:latin typeface="+mn-lt"/>
                <a:cs typeface="+mn-cs"/>
              </a:rPr>
              <a:t> no </a:t>
            </a:r>
            <a:r>
              <a:rPr lang="en-US" dirty="0" err="1">
                <a:solidFill>
                  <a:schemeClr val="accent6">
                    <a:lumMod val="75000"/>
                  </a:schemeClr>
                </a:solidFill>
                <a:latin typeface="+mn-lt"/>
                <a:cs typeface="+mn-cs"/>
              </a:rPr>
              <a:t>aleatorio</a:t>
            </a:r>
            <a:r>
              <a:rPr lang="en-US" dirty="0">
                <a:solidFill>
                  <a:schemeClr val="accent6">
                    <a:lumMod val="75000"/>
                  </a:schemeClr>
                </a:solidFill>
                <a:latin typeface="+mn-lt"/>
                <a:cs typeface="+mn-cs"/>
              </a:rPr>
              <a:t>)</a:t>
            </a:r>
            <a:endParaRPr lang="es-AR" dirty="0">
              <a:solidFill>
                <a:schemeClr val="accent6">
                  <a:lumMod val="75000"/>
                </a:schemeClr>
              </a:solidFill>
              <a:latin typeface="+mn-lt"/>
              <a:cs typeface="+mn-cs"/>
            </a:endParaRPr>
          </a:p>
        </p:txBody>
      </p:sp>
      <p:sp>
        <p:nvSpPr>
          <p:cNvPr id="11" name="10 CuadroTexto"/>
          <p:cNvSpPr txBox="1"/>
          <p:nvPr/>
        </p:nvSpPr>
        <p:spPr>
          <a:xfrm>
            <a:off x="5143500" y="2786063"/>
            <a:ext cx="860425" cy="369887"/>
          </a:xfrm>
          <a:prstGeom prst="rect">
            <a:avLst/>
          </a:prstGeom>
          <a:noFill/>
        </p:spPr>
        <p:txBody>
          <a:bodyPr wrap="none">
            <a:spAutoFit/>
          </a:bodyPr>
          <a:lstStyle/>
          <a:p>
            <a:pPr eaLnBrk="1" fontAlgn="auto" hangingPunct="1">
              <a:spcBef>
                <a:spcPts val="0"/>
              </a:spcBef>
              <a:spcAft>
                <a:spcPts val="0"/>
              </a:spcAft>
              <a:defRPr/>
            </a:pPr>
            <a:r>
              <a:rPr lang="en-US" dirty="0" err="1">
                <a:solidFill>
                  <a:schemeClr val="accent6">
                    <a:lumMod val="75000"/>
                  </a:schemeClr>
                </a:solidFill>
                <a:latin typeface="+mn-lt"/>
                <a:cs typeface="+mn-cs"/>
              </a:rPr>
              <a:t>errores</a:t>
            </a:r>
            <a:endParaRPr lang="es-AR" dirty="0">
              <a:solidFill>
                <a:schemeClr val="accent6">
                  <a:lumMod val="75000"/>
                </a:schemeClr>
              </a:solidFill>
              <a:latin typeface="+mn-lt"/>
              <a:cs typeface="+mn-cs"/>
            </a:endParaRPr>
          </a:p>
        </p:txBody>
      </p:sp>
      <p:sp>
        <p:nvSpPr>
          <p:cNvPr id="74760" name="11 CuadroTexto"/>
          <p:cNvSpPr txBox="1">
            <a:spLocks noChangeArrowheads="1"/>
          </p:cNvSpPr>
          <p:nvPr/>
        </p:nvSpPr>
        <p:spPr bwMode="auto">
          <a:xfrm>
            <a:off x="2951163" y="3929063"/>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solidFill>
                  <a:srgbClr val="7030A0"/>
                </a:solidFill>
              </a:rPr>
              <a:t>2</a:t>
            </a:r>
            <a:endParaRPr lang="es-AR" sz="1800" b="1">
              <a:solidFill>
                <a:srgbClr val="7030A0"/>
              </a:solidFill>
            </a:endParaRPr>
          </a:p>
        </p:txBody>
      </p:sp>
      <p:sp>
        <p:nvSpPr>
          <p:cNvPr id="74761" name="12 CuadroTexto"/>
          <p:cNvSpPr txBox="1">
            <a:spLocks noChangeArrowheads="1"/>
          </p:cNvSpPr>
          <p:nvPr/>
        </p:nvSpPr>
        <p:spPr bwMode="auto">
          <a:xfrm>
            <a:off x="3643313" y="3929063"/>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solidFill>
                  <a:srgbClr val="7030A0"/>
                </a:solidFill>
              </a:rPr>
              <a:t>2</a:t>
            </a:r>
            <a:endParaRPr lang="es-AR" sz="1800" b="1">
              <a:solidFill>
                <a:srgbClr val="7030A0"/>
              </a:solidFill>
            </a:endParaRPr>
          </a:p>
        </p:txBody>
      </p:sp>
      <p:sp>
        <p:nvSpPr>
          <p:cNvPr id="74762" name="13 CuadroTexto"/>
          <p:cNvSpPr txBox="1">
            <a:spLocks noChangeArrowheads="1"/>
          </p:cNvSpPr>
          <p:nvPr/>
        </p:nvSpPr>
        <p:spPr bwMode="auto">
          <a:xfrm flipH="1">
            <a:off x="3357563" y="3929063"/>
            <a:ext cx="233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solidFill>
                  <a:srgbClr val="7030A0"/>
                </a:solidFill>
              </a:rPr>
              <a:t>2</a:t>
            </a:r>
          </a:p>
        </p:txBody>
      </p:sp>
      <p:sp>
        <p:nvSpPr>
          <p:cNvPr id="74763" name="14 CuadroTexto"/>
          <p:cNvSpPr txBox="1">
            <a:spLocks noChangeArrowheads="1"/>
          </p:cNvSpPr>
          <p:nvPr/>
        </p:nvSpPr>
        <p:spPr bwMode="auto">
          <a:xfrm>
            <a:off x="4429125" y="3929063"/>
            <a:ext cx="26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solidFill>
                  <a:srgbClr val="7030A0"/>
                </a:solidFill>
              </a:rPr>
              <a:t>2</a:t>
            </a:r>
            <a:endParaRPr lang="es-AR" sz="1800" b="1">
              <a:solidFill>
                <a:srgbClr val="7030A0"/>
              </a:solidFill>
            </a:endParaRPr>
          </a:p>
        </p:txBody>
      </p:sp>
      <p:sp>
        <p:nvSpPr>
          <p:cNvPr id="74764" name="15 CuadroTexto"/>
          <p:cNvSpPr txBox="1">
            <a:spLocks noChangeArrowheads="1"/>
          </p:cNvSpPr>
          <p:nvPr/>
        </p:nvSpPr>
        <p:spPr bwMode="auto">
          <a:xfrm>
            <a:off x="4786313" y="3929063"/>
            <a:ext cx="214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solidFill>
                  <a:srgbClr val="7030A0"/>
                </a:solidFill>
              </a:rPr>
              <a:t>2</a:t>
            </a:r>
            <a:endParaRPr lang="es-AR" sz="1800" b="1">
              <a:solidFill>
                <a:srgbClr val="7030A0"/>
              </a:solidFill>
            </a:endParaRPr>
          </a:p>
        </p:txBody>
      </p:sp>
      <p:cxnSp>
        <p:nvCxnSpPr>
          <p:cNvPr id="18" name="17 Conector recto de flecha"/>
          <p:cNvCxnSpPr/>
          <p:nvPr/>
        </p:nvCxnSpPr>
        <p:spPr>
          <a:xfrm rot="5400000" flipH="1" flipV="1">
            <a:off x="4108450" y="5464175"/>
            <a:ext cx="642938"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4766" name="16 CuadroTexto"/>
          <p:cNvSpPr txBox="1">
            <a:spLocks noChangeArrowheads="1"/>
          </p:cNvSpPr>
          <p:nvPr/>
        </p:nvSpPr>
        <p:spPr bwMode="auto">
          <a:xfrm>
            <a:off x="7500938" y="4572000"/>
            <a:ext cx="214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solidFill>
                  <a:srgbClr val="7030A0"/>
                </a:solidFill>
              </a:rPr>
              <a:t>2</a:t>
            </a:r>
            <a:endParaRPr lang="es-AR" sz="1800" b="1">
              <a:solidFill>
                <a:srgbClr val="7030A0"/>
              </a:solidFill>
            </a:endParaRPr>
          </a:p>
        </p:txBody>
      </p:sp>
      <p:sp>
        <p:nvSpPr>
          <p:cNvPr id="74767" name="20 CuadroTexto"/>
          <p:cNvSpPr txBox="1">
            <a:spLocks noChangeArrowheads="1"/>
          </p:cNvSpPr>
          <p:nvPr/>
        </p:nvSpPr>
        <p:spPr bwMode="auto">
          <a:xfrm>
            <a:off x="3929063" y="5857875"/>
            <a:ext cx="1049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solidFill>
                  <a:srgbClr val="7030A0"/>
                </a:solidFill>
              </a:rPr>
              <a:t>MODELO</a:t>
            </a:r>
            <a:endParaRPr lang="es-AR" sz="1800" b="1">
              <a:solidFill>
                <a:srgbClr val="7030A0"/>
              </a:solidFill>
            </a:endParaRPr>
          </a:p>
        </p:txBody>
      </p:sp>
      <p:sp>
        <p:nvSpPr>
          <p:cNvPr id="74768" name="18 CuadroTexto"/>
          <p:cNvSpPr txBox="1">
            <a:spLocks noChangeArrowheads="1"/>
          </p:cNvSpPr>
          <p:nvPr/>
        </p:nvSpPr>
        <p:spPr bwMode="auto">
          <a:xfrm>
            <a:off x="4071938" y="4572000"/>
            <a:ext cx="214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b="1">
                <a:solidFill>
                  <a:srgbClr val="7030A0"/>
                </a:solidFill>
              </a:rPr>
              <a:t>2</a:t>
            </a:r>
            <a:endParaRPr lang="es-AR" sz="1800" b="1">
              <a:solidFill>
                <a:srgbClr val="7030A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214313"/>
            <a:ext cx="8502650"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txBox="1">
            <a:spLocks/>
          </p:cNvSpPr>
          <p:nvPr/>
        </p:nvSpPr>
        <p:spPr>
          <a:xfrm>
            <a:off x="611188" y="0"/>
            <a:ext cx="7772400" cy="1109663"/>
          </a:xfrm>
          <a:prstGeom prst="rect">
            <a:avLst/>
          </a:prstGeom>
        </p:spPr>
        <p:txBody>
          <a:bodyPr/>
          <a:lstStyle/>
          <a:p>
            <a:pPr algn="ctr" eaLnBrk="1" fontAlgn="auto" hangingPunct="1">
              <a:spcAft>
                <a:spcPts val="0"/>
              </a:spcAft>
              <a:defRPr/>
            </a:pPr>
            <a:r>
              <a:rPr lang="es-AR" sz="4000" dirty="0">
                <a:solidFill>
                  <a:srgbClr val="7030A0"/>
                </a:solidFill>
                <a:latin typeface="+mj-lt"/>
                <a:ea typeface="+mj-ea"/>
                <a:cs typeface="+mj-cs"/>
              </a:rPr>
              <a:t>PROPAGACION DE INCERTIDUMBRE</a:t>
            </a:r>
            <a:endParaRPr lang="es-AR" sz="2400" dirty="0">
              <a:solidFill>
                <a:srgbClr val="7030A0"/>
              </a:solidFill>
              <a:latin typeface="+mj-lt"/>
              <a:ea typeface="+mj-ea"/>
              <a:cs typeface="+mj-c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1 Imagen" descr="boyfrien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2112963"/>
            <a:ext cx="9001125"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pPr eaLnBrk="1" hangingPunct="1"/>
            <a:r>
              <a:rPr lang="es-AR" sz="3200" smtClean="0">
                <a:solidFill>
                  <a:srgbClr val="7030A0"/>
                </a:solidFill>
              </a:rPr>
              <a:t>Población</a:t>
            </a:r>
          </a:p>
        </p:txBody>
      </p:sp>
      <p:pic>
        <p:nvPicPr>
          <p:cNvPr id="9219" name="3 Marcador de contenido" descr="Poblacion y muestr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341438"/>
            <a:ext cx="8689975" cy="4030662"/>
          </a:xfrm>
        </p:spPr>
      </p:pic>
      <p:sp>
        <p:nvSpPr>
          <p:cNvPr id="5" name="4 Rectángulo"/>
          <p:cNvSpPr/>
          <p:nvPr/>
        </p:nvSpPr>
        <p:spPr>
          <a:xfrm>
            <a:off x="2124075" y="3213100"/>
            <a:ext cx="4464050" cy="2160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pPr eaLnBrk="1" hangingPunct="1"/>
            <a:r>
              <a:rPr lang="es-AR" sz="3200" smtClean="0">
                <a:solidFill>
                  <a:srgbClr val="7030A0"/>
                </a:solidFill>
              </a:rPr>
              <a:t>Población</a:t>
            </a:r>
          </a:p>
        </p:txBody>
      </p:sp>
      <p:pic>
        <p:nvPicPr>
          <p:cNvPr id="10243" name="3 Marcador de contenido" descr="Poblacion y muestr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341438"/>
            <a:ext cx="8689975" cy="4030662"/>
          </a:xfrm>
        </p:spPr>
      </p:pic>
      <p:sp>
        <p:nvSpPr>
          <p:cNvPr id="5" name="4 Rectángulo"/>
          <p:cNvSpPr/>
          <p:nvPr/>
        </p:nvSpPr>
        <p:spPr>
          <a:xfrm>
            <a:off x="2124075" y="3213100"/>
            <a:ext cx="4464050" cy="2160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a:p>
        </p:txBody>
      </p:sp>
      <p:sp>
        <p:nvSpPr>
          <p:cNvPr id="6" name="5 Flecha abajo"/>
          <p:cNvSpPr/>
          <p:nvPr/>
        </p:nvSpPr>
        <p:spPr>
          <a:xfrm>
            <a:off x="6732240" y="1268760"/>
            <a:ext cx="360040" cy="432048"/>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s-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1644</TotalTime>
  <Words>2460</Words>
  <Application>Microsoft Office PowerPoint</Application>
  <PresentationFormat>Presentación en pantalla (4:3)</PresentationFormat>
  <Paragraphs>404</Paragraphs>
  <Slides>74</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74</vt:i4>
      </vt:variant>
    </vt:vector>
  </HeadingPairs>
  <TitlesOfParts>
    <vt:vector size="80" baseType="lpstr">
      <vt:lpstr>Arial</vt:lpstr>
      <vt:lpstr>Calibri</vt:lpstr>
      <vt:lpstr>Courier New</vt:lpstr>
      <vt:lpstr>Wingdings</vt:lpstr>
      <vt:lpstr>Tema de Office</vt:lpstr>
      <vt:lpstr>Ecuación</vt:lpstr>
      <vt:lpstr>Estadística Descriptiva o Análisis Exploratorio de Datos </vt:lpstr>
      <vt:lpstr>Estadística descriptiva</vt:lpstr>
      <vt:lpstr>Estadística descriptiva</vt:lpstr>
      <vt:lpstr>Estadística descriptiva</vt:lpstr>
      <vt:lpstr>Estamos interesados en estudiar un fenómeno de una población</vt:lpstr>
      <vt:lpstr>CENSO</vt:lpstr>
      <vt:lpstr>CENSO</vt:lpstr>
      <vt:lpstr>Población</vt:lpstr>
      <vt:lpstr>Población</vt:lpstr>
      <vt:lpstr>Población</vt:lpstr>
      <vt:lpstr>Población</vt:lpstr>
      <vt:lpstr>Población</vt:lpstr>
      <vt:lpstr>Estadística descriptiva</vt:lpstr>
      <vt:lpstr>Consumo mensual de helado entre marzo de 1951 y julio de 1953</vt:lpstr>
      <vt:lpstr>Consumo mensual de helado entre marzo de 1951 y julio de 1953</vt:lpstr>
      <vt:lpstr>115 Curvas del nivel de dióxido de nitrógeno en Barcelona a lo largo del día durante el 2005</vt:lpstr>
      <vt:lpstr>115 Curvas del nivel de dióxido de nitrógeno en Barcelona a lo largo del día durante el 2005</vt:lpstr>
      <vt:lpstr>Partido de la NBA diciembre de 2009 Cleveland vs Los Angeles Lakers</vt:lpstr>
      <vt:lpstr>Presentación de PowerPoint</vt:lpstr>
      <vt:lpstr>Métodos Gráficos  REPRESENTACIÓN DE DATOS NUMERICOS</vt:lpstr>
      <vt:lpstr>Estadística descriptiva</vt:lpstr>
      <vt:lpstr>Estadística descriptiva</vt:lpstr>
      <vt:lpstr>Estadística descriptiva</vt:lpstr>
      <vt:lpstr>Estadística descriptiva</vt:lpstr>
      <vt:lpstr>Métodos Gráficos:  REPRESENTACIÓN DE DATOS CATEGÓRICOS</vt:lpstr>
      <vt:lpstr> GRÁFICO DE BARRAS </vt:lpstr>
      <vt:lpstr>GRÁFICO DE TORTAS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Medidas resumen</vt:lpstr>
      <vt:lpstr>Medidas resumen</vt:lpstr>
      <vt:lpstr>Medidas resumen</vt:lpstr>
      <vt:lpstr>Medidas resumen</vt:lpstr>
      <vt:lpstr>Medidas resumen</vt:lpstr>
      <vt:lpstr>Medidas resumen</vt:lpstr>
      <vt:lpstr>Medidas resumen</vt:lpstr>
      <vt:lpstr>Medidas resumen</vt:lpstr>
      <vt:lpstr>Medidas resumen</vt:lpstr>
      <vt:lpstr>Medidas resumen</vt:lpstr>
      <vt:lpstr>Medidas resumen</vt:lpstr>
      <vt:lpstr>Medidas resumen</vt:lpstr>
      <vt:lpstr>Medidas resumen</vt:lpstr>
      <vt:lpstr>Medidas resumen</vt:lpstr>
      <vt:lpstr>Medidas resumen</vt:lpstr>
      <vt:lpstr>Medidas resumen</vt:lpstr>
      <vt:lpstr>Métodos Gráficos  REPRESENTACIÓN DE DATOS NUMERICOS</vt:lpstr>
      <vt:lpstr>Métodos Gráficos  REPRESENTACIÓN DE DATOS NUMERICOS</vt:lpstr>
      <vt:lpstr>Presentación de PowerPoint</vt:lpstr>
      <vt:lpstr>Presentación de PowerPoint</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Métodos Gráficos  REPRESENTACIÓN DE DATOS NUMERICOS</vt:lpstr>
      <vt:lpstr>ERRORES</vt:lpstr>
      <vt:lpstr>ERRORES</vt:lpstr>
      <vt:lpstr>ERRORES</vt:lpstr>
      <vt:lpstr>ERRORES</vt:lpstr>
      <vt:lpstr>ERRORES</vt:lpstr>
      <vt:lpstr>ERRORES</vt:lpstr>
      <vt:lpstr>ERRORES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Estadística descriptiva Descriptiva o Análisis Exploratorio de Datos</dc:title>
  <dc:creator>daniela</dc:creator>
  <cp:lastModifiedBy>daniela</cp:lastModifiedBy>
  <cp:revision>190</cp:revision>
  <dcterms:created xsi:type="dcterms:W3CDTF">2013-04-28T19:08:20Z</dcterms:created>
  <dcterms:modified xsi:type="dcterms:W3CDTF">2017-04-24T19:01:38Z</dcterms:modified>
</cp:coreProperties>
</file>