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6" r:id="rId3"/>
    <p:sldId id="317" r:id="rId4"/>
    <p:sldId id="273" r:id="rId5"/>
    <p:sldId id="278" r:id="rId6"/>
    <p:sldId id="279" r:id="rId7"/>
    <p:sldId id="280" r:id="rId8"/>
    <p:sldId id="282" r:id="rId9"/>
    <p:sldId id="318" r:id="rId10"/>
    <p:sldId id="319" r:id="rId11"/>
    <p:sldId id="284" r:id="rId12"/>
    <p:sldId id="285" r:id="rId13"/>
    <p:sldId id="274" r:id="rId14"/>
    <p:sldId id="262" r:id="rId15"/>
    <p:sldId id="263" r:id="rId16"/>
    <p:sldId id="265" r:id="rId17"/>
    <p:sldId id="264" r:id="rId18"/>
    <p:sldId id="261" r:id="rId19"/>
    <p:sldId id="260" r:id="rId20"/>
    <p:sldId id="28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10" r:id="rId31"/>
    <p:sldId id="312" r:id="rId32"/>
    <p:sldId id="308" r:id="rId33"/>
    <p:sldId id="313" r:id="rId34"/>
    <p:sldId id="298" r:id="rId35"/>
    <p:sldId id="309" r:id="rId36"/>
    <p:sldId id="303" r:id="rId37"/>
    <p:sldId id="299" r:id="rId38"/>
    <p:sldId id="300" r:id="rId39"/>
    <p:sldId id="301" r:id="rId40"/>
    <p:sldId id="302" r:id="rId41"/>
    <p:sldId id="304" r:id="rId42"/>
    <p:sldId id="305" r:id="rId43"/>
    <p:sldId id="306" r:id="rId44"/>
    <p:sldId id="314" r:id="rId45"/>
  </p:sldIdLst>
  <p:sldSz cx="9144000" cy="6858000" type="screen4x3"/>
  <p:notesSz cx="7315200" cy="96012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10" autoAdjust="0"/>
    <p:restoredTop sz="94660"/>
  </p:normalViewPr>
  <p:slideViewPr>
    <p:cSldViewPr>
      <p:cViewPr varScale="1">
        <p:scale>
          <a:sx n="91" d="100"/>
          <a:sy n="91" d="100"/>
        </p:scale>
        <p:origin x="-8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98F12-A693-44AA-B621-9E1CADDA954C}" type="datetimeFigureOut">
              <a:rPr lang="es-AR" smtClean="0"/>
              <a:pPr/>
              <a:t>06/06/2014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06A46-B7DD-4364-AFBE-C1AADC434E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40645" cy="2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regresion2pel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pic>
        <p:nvPicPr>
          <p:cNvPr id="6147" name="Picture 3" descr="C:\Users\daniela\Documents\My Dropbox\daniela\congresos\2013semanadmate\charla\regresion3peli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196751"/>
            <a:ext cx="904875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AR" dirty="0" smtClean="0"/>
              <a:t>Al final va el script de cómo hacer el anterior en grafico en R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40645" cy="263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347788"/>
            <a:ext cx="59626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629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255737"/>
            <a:ext cx="86391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6772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r>
              <a:rPr lang="es-AR" sz="2000" dirty="0" smtClean="0"/>
              <a:t>Coeficiente de determinación lineal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95597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r>
              <a:rPr lang="es-AR" sz="2000" dirty="0" smtClean="0"/>
              <a:t>Coeficiente de determinación lineal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9150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1347788"/>
            <a:ext cx="59626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Código R para el grafico en movimiento 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851920" y="260648"/>
            <a:ext cx="5111750" cy="5853113"/>
          </a:xfrm>
        </p:spPr>
        <p:txBody>
          <a:bodyPr>
            <a:normAutofit fontScale="25000" lnSpcReduction="20000"/>
          </a:bodyPr>
          <a:lstStyle/>
          <a:p>
            <a:endParaRPr lang="es-AR" sz="4000" dirty="0" smtClean="0"/>
          </a:p>
          <a:p>
            <a:pPr>
              <a:buNone/>
            </a:pPr>
            <a:r>
              <a:rPr lang="es-AR" sz="5200" dirty="0" err="1" smtClean="0"/>
              <a:t>setwd</a:t>
            </a:r>
            <a:r>
              <a:rPr lang="es-AR" sz="5200" dirty="0" smtClean="0"/>
              <a:t>(“ruta donde lo queremos guardar")</a:t>
            </a:r>
          </a:p>
          <a:p>
            <a:pPr>
              <a:buNone/>
            </a:pPr>
            <a:endParaRPr lang="es-AR" sz="5200" dirty="0" smtClean="0"/>
          </a:p>
          <a:p>
            <a:pPr>
              <a:buNone/>
            </a:pPr>
            <a:r>
              <a:rPr lang="es-AR" sz="5200" dirty="0" smtClean="0"/>
              <a:t># guarda un archivo </a:t>
            </a:r>
            <a:r>
              <a:rPr lang="es-AR" sz="5200" dirty="0" err="1" smtClean="0"/>
              <a:t>gif</a:t>
            </a:r>
            <a:r>
              <a:rPr lang="es-AR" sz="5200" dirty="0" smtClean="0"/>
              <a:t>.</a:t>
            </a:r>
          </a:p>
          <a:p>
            <a:pPr>
              <a:buNone/>
            </a:pPr>
            <a:endParaRPr lang="es-AR" sz="5200" dirty="0" smtClean="0"/>
          </a:p>
          <a:p>
            <a:pPr>
              <a:buNone/>
            </a:pPr>
            <a:r>
              <a:rPr lang="es-AR" sz="5200" dirty="0" err="1" smtClean="0"/>
              <a:t>saveGIF</a:t>
            </a:r>
            <a:r>
              <a:rPr lang="es-AR" sz="5200" dirty="0" smtClean="0"/>
              <a:t>(</a:t>
            </a:r>
          </a:p>
          <a:p>
            <a:pPr>
              <a:buNone/>
            </a:pPr>
            <a:r>
              <a:rPr lang="es-AR" sz="5200" dirty="0" smtClean="0"/>
              <a:t>{</a:t>
            </a:r>
          </a:p>
          <a:p>
            <a:pPr>
              <a:buNone/>
            </a:pPr>
            <a:r>
              <a:rPr lang="es-AR" sz="5200" dirty="0" err="1" smtClean="0"/>
              <a:t>oopt</a:t>
            </a:r>
            <a:r>
              <a:rPr lang="es-AR" sz="5200" dirty="0" smtClean="0"/>
              <a:t> = </a:t>
            </a:r>
            <a:r>
              <a:rPr lang="es-AR" sz="5200" dirty="0" err="1" smtClean="0"/>
              <a:t>ani.options</a:t>
            </a:r>
            <a:r>
              <a:rPr lang="es-AR" sz="5200" dirty="0" smtClean="0"/>
              <a:t>(</a:t>
            </a:r>
            <a:r>
              <a:rPr lang="es-AR" sz="5200" dirty="0" err="1" smtClean="0"/>
              <a:t>interval</a:t>
            </a:r>
            <a:r>
              <a:rPr lang="es-AR" sz="5200" dirty="0" smtClean="0"/>
              <a:t> = 0.1, </a:t>
            </a:r>
            <a:r>
              <a:rPr lang="es-AR" sz="5200" dirty="0" err="1" smtClean="0"/>
              <a:t>nmax</a:t>
            </a:r>
            <a:r>
              <a:rPr lang="es-AR" sz="5200" dirty="0" smtClean="0"/>
              <a:t> =50)</a:t>
            </a:r>
          </a:p>
          <a:p>
            <a:pPr>
              <a:buNone/>
            </a:pPr>
            <a:r>
              <a:rPr lang="es-AR" sz="5200" dirty="0" err="1" smtClean="0"/>
              <a:t>nmax</a:t>
            </a:r>
            <a:r>
              <a:rPr lang="es-AR" sz="5200" dirty="0" smtClean="0"/>
              <a:t> = </a:t>
            </a:r>
            <a:r>
              <a:rPr lang="es-AR" sz="5200" dirty="0" err="1" smtClean="0"/>
              <a:t>ani.options</a:t>
            </a:r>
            <a:r>
              <a:rPr lang="es-AR" sz="5200" dirty="0" smtClean="0"/>
              <a:t>("</a:t>
            </a:r>
            <a:r>
              <a:rPr lang="es-AR" sz="5200" dirty="0" err="1" smtClean="0"/>
              <a:t>nmax</a:t>
            </a:r>
            <a:r>
              <a:rPr lang="es-AR" sz="5200" dirty="0" smtClean="0"/>
              <a:t>")</a:t>
            </a:r>
          </a:p>
          <a:p>
            <a:pPr>
              <a:buNone/>
            </a:pPr>
            <a:r>
              <a:rPr lang="es-AR" sz="5200" dirty="0" err="1" smtClean="0"/>
              <a:t>aseq</a:t>
            </a:r>
            <a:r>
              <a:rPr lang="es-AR" sz="5200" dirty="0" smtClean="0"/>
              <a:t> = </a:t>
            </a:r>
            <a:r>
              <a:rPr lang="es-AR" sz="5200" dirty="0" err="1" smtClean="0"/>
              <a:t>seq</a:t>
            </a:r>
            <a:r>
              <a:rPr lang="es-AR" sz="5200" dirty="0" smtClean="0"/>
              <a:t>(-3, 3, </a:t>
            </a:r>
            <a:r>
              <a:rPr lang="es-AR" sz="5200" dirty="0" err="1" smtClean="0"/>
              <a:t>length</a:t>
            </a:r>
            <a:r>
              <a:rPr lang="es-AR" sz="5200" dirty="0" smtClean="0"/>
              <a:t> = </a:t>
            </a:r>
            <a:r>
              <a:rPr lang="es-AR" sz="5200" dirty="0" err="1" smtClean="0"/>
              <a:t>nmax</a:t>
            </a:r>
            <a:r>
              <a:rPr lang="es-AR" sz="5200" dirty="0" smtClean="0"/>
              <a:t>)</a:t>
            </a:r>
          </a:p>
          <a:p>
            <a:pPr>
              <a:buNone/>
            </a:pPr>
            <a:r>
              <a:rPr lang="es-AR" sz="5200" dirty="0" err="1" smtClean="0"/>
              <a:t>bseq</a:t>
            </a:r>
            <a:r>
              <a:rPr lang="es-AR" sz="5200" dirty="0" smtClean="0"/>
              <a:t> = </a:t>
            </a:r>
            <a:r>
              <a:rPr lang="es-AR" sz="5200" dirty="0" err="1" smtClean="0"/>
              <a:t>seq</a:t>
            </a:r>
            <a:r>
              <a:rPr lang="es-AR" sz="5200" dirty="0" smtClean="0"/>
              <a:t>(0, 4, </a:t>
            </a:r>
            <a:r>
              <a:rPr lang="es-AR" sz="5200" dirty="0" err="1" smtClean="0"/>
              <a:t>length</a:t>
            </a:r>
            <a:r>
              <a:rPr lang="es-AR" sz="5200" dirty="0" smtClean="0"/>
              <a:t> = </a:t>
            </a:r>
            <a:r>
              <a:rPr lang="es-AR" sz="5200" dirty="0" err="1" smtClean="0"/>
              <a:t>nmax</a:t>
            </a:r>
            <a:r>
              <a:rPr lang="es-AR" sz="5200" dirty="0" smtClean="0"/>
              <a:t>)</a:t>
            </a:r>
          </a:p>
          <a:p>
            <a:pPr>
              <a:buNone/>
            </a:pPr>
            <a:r>
              <a:rPr lang="es-AR" sz="5200" dirty="0" err="1" smtClean="0"/>
              <a:t>for</a:t>
            </a:r>
            <a:r>
              <a:rPr lang="es-AR" sz="5200" dirty="0" smtClean="0"/>
              <a:t> (i in 1:nmax)</a:t>
            </a:r>
          </a:p>
          <a:p>
            <a:pPr>
              <a:buNone/>
            </a:pPr>
            <a:r>
              <a:rPr lang="es-AR" sz="5200" dirty="0" smtClean="0"/>
              <a:t>{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dev.hold</a:t>
            </a:r>
            <a:r>
              <a:rPr lang="es-AR" sz="5200" dirty="0" smtClean="0"/>
              <a:t>()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plot</a:t>
            </a:r>
            <a:r>
              <a:rPr lang="es-AR" sz="5200" dirty="0" smtClean="0"/>
              <a:t>(x, </a:t>
            </a:r>
            <a:r>
              <a:rPr lang="es-AR" sz="5200" dirty="0" err="1" smtClean="0"/>
              <a:t>y,ylim</a:t>
            </a:r>
            <a:r>
              <a:rPr lang="es-AR" sz="5200" dirty="0" smtClean="0"/>
              <a:t>=c(-1.5,12),</a:t>
            </a:r>
            <a:r>
              <a:rPr lang="es-AR" sz="5200" dirty="0" err="1" smtClean="0"/>
              <a:t>xlim</a:t>
            </a:r>
            <a:r>
              <a:rPr lang="es-AR" sz="5200" dirty="0" smtClean="0"/>
              <a:t>=c(-1.5,12),</a:t>
            </a:r>
            <a:r>
              <a:rPr lang="es-AR" sz="5200" dirty="0" err="1" smtClean="0"/>
              <a:t>xlab</a:t>
            </a:r>
            <a:r>
              <a:rPr lang="es-AR" sz="5200" dirty="0" smtClean="0"/>
              <a:t>="</a:t>
            </a:r>
            <a:r>
              <a:rPr lang="es-AR" sz="5200" dirty="0" err="1" smtClean="0"/>
              <a:t>x",ylab</a:t>
            </a:r>
            <a:r>
              <a:rPr lang="es-AR" sz="5200" dirty="0" smtClean="0"/>
              <a:t>="y", </a:t>
            </a:r>
            <a:r>
              <a:rPr lang="es-AR" sz="5200" dirty="0" err="1" smtClean="0"/>
              <a:t>pch</a:t>
            </a:r>
            <a:r>
              <a:rPr lang="es-AR" sz="5200" dirty="0" smtClean="0"/>
              <a:t> = 19,col=2)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abline</a:t>
            </a:r>
            <a:r>
              <a:rPr lang="es-AR" sz="5200" dirty="0" smtClean="0"/>
              <a:t>(</a:t>
            </a:r>
            <a:r>
              <a:rPr lang="es-AR" sz="5200" dirty="0" err="1" smtClean="0"/>
              <a:t>aseq</a:t>
            </a:r>
            <a:r>
              <a:rPr lang="es-AR" sz="5200" dirty="0" smtClean="0"/>
              <a:t>[i], b, col = 4)</a:t>
            </a:r>
          </a:p>
          <a:p>
            <a:pPr>
              <a:buNone/>
            </a:pPr>
            <a:r>
              <a:rPr lang="es-AR" sz="5200" dirty="0" smtClean="0"/>
              <a:t>}</a:t>
            </a:r>
          </a:p>
          <a:p>
            <a:pPr>
              <a:buNone/>
            </a:pPr>
            <a:r>
              <a:rPr lang="es-AR" sz="5200" dirty="0" err="1" smtClean="0"/>
              <a:t>for</a:t>
            </a:r>
            <a:r>
              <a:rPr lang="es-AR" sz="5200" dirty="0" smtClean="0"/>
              <a:t> (i in nmax:1)</a:t>
            </a:r>
          </a:p>
          <a:p>
            <a:pPr>
              <a:buNone/>
            </a:pPr>
            <a:r>
              <a:rPr lang="es-AR" sz="5200" dirty="0" smtClean="0"/>
              <a:t>{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dev.hold</a:t>
            </a:r>
            <a:r>
              <a:rPr lang="es-AR" sz="5200" dirty="0" smtClean="0"/>
              <a:t>()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plot</a:t>
            </a:r>
            <a:r>
              <a:rPr lang="es-AR" sz="5200" dirty="0" smtClean="0"/>
              <a:t>(x, </a:t>
            </a:r>
            <a:r>
              <a:rPr lang="es-AR" sz="5200" dirty="0" err="1" smtClean="0"/>
              <a:t>y,ylim</a:t>
            </a:r>
            <a:r>
              <a:rPr lang="es-AR" sz="5200" dirty="0" smtClean="0"/>
              <a:t>=c(-1.5,12),</a:t>
            </a:r>
            <a:r>
              <a:rPr lang="es-AR" sz="5200" dirty="0" err="1" smtClean="0"/>
              <a:t>xlim</a:t>
            </a:r>
            <a:r>
              <a:rPr lang="es-AR" sz="5200" dirty="0" smtClean="0"/>
              <a:t>=c(-1.5,12),</a:t>
            </a:r>
            <a:r>
              <a:rPr lang="es-AR" sz="5200" dirty="0" err="1" smtClean="0"/>
              <a:t>xlab</a:t>
            </a:r>
            <a:r>
              <a:rPr lang="es-AR" sz="5200" dirty="0" smtClean="0"/>
              <a:t>="</a:t>
            </a:r>
            <a:r>
              <a:rPr lang="es-AR" sz="5200" dirty="0" err="1" smtClean="0"/>
              <a:t>x",ylab</a:t>
            </a:r>
            <a:r>
              <a:rPr lang="es-AR" sz="5200" dirty="0" smtClean="0"/>
              <a:t>="y", </a:t>
            </a:r>
            <a:r>
              <a:rPr lang="es-AR" sz="5200" dirty="0" err="1" smtClean="0"/>
              <a:t>pch</a:t>
            </a:r>
            <a:r>
              <a:rPr lang="es-AR" sz="5200" dirty="0" smtClean="0"/>
              <a:t> = 19,col=2)</a:t>
            </a:r>
          </a:p>
          <a:p>
            <a:pPr>
              <a:buNone/>
            </a:pPr>
            <a:r>
              <a:rPr lang="es-AR" sz="5200" dirty="0" smtClean="0"/>
              <a:t>  </a:t>
            </a:r>
            <a:r>
              <a:rPr lang="es-AR" sz="5200" dirty="0" err="1" smtClean="0"/>
              <a:t>abline</a:t>
            </a:r>
            <a:r>
              <a:rPr lang="es-AR" sz="5200" dirty="0" smtClean="0"/>
              <a:t>(a, </a:t>
            </a:r>
            <a:r>
              <a:rPr lang="es-AR" sz="5200" dirty="0" err="1" smtClean="0"/>
              <a:t>bseq</a:t>
            </a:r>
            <a:r>
              <a:rPr lang="es-AR" sz="5200" dirty="0" smtClean="0"/>
              <a:t>[i], col = 4)</a:t>
            </a:r>
          </a:p>
          <a:p>
            <a:pPr>
              <a:buNone/>
            </a:pPr>
            <a:r>
              <a:rPr lang="es-AR" sz="5200" dirty="0" smtClean="0"/>
              <a:t>  </a:t>
            </a:r>
          </a:p>
          <a:p>
            <a:pPr>
              <a:buNone/>
            </a:pPr>
            <a:r>
              <a:rPr lang="es-AR" sz="5200" dirty="0" smtClean="0"/>
              <a:t>}</a:t>
            </a:r>
          </a:p>
          <a:p>
            <a:pPr>
              <a:buNone/>
            </a:pPr>
            <a:r>
              <a:rPr lang="es-AR" sz="5200" dirty="0" smtClean="0"/>
              <a:t>   </a:t>
            </a:r>
            <a:r>
              <a:rPr lang="es-AR" sz="5200" dirty="0" err="1" smtClean="0"/>
              <a:t>flush.console</a:t>
            </a:r>
            <a:r>
              <a:rPr lang="es-AR" sz="5200" dirty="0" smtClean="0"/>
              <a:t>()</a:t>
            </a:r>
          </a:p>
          <a:p>
            <a:pPr>
              <a:buNone/>
            </a:pPr>
            <a:r>
              <a:rPr lang="es-AR" sz="5200" dirty="0" err="1" smtClean="0"/>
              <a:t>ani.pause</a:t>
            </a:r>
            <a:r>
              <a:rPr lang="es-AR" sz="5200" dirty="0" smtClean="0"/>
              <a:t>()</a:t>
            </a:r>
          </a:p>
          <a:p>
            <a:pPr>
              <a:buNone/>
            </a:pPr>
            <a:r>
              <a:rPr lang="es-AR" sz="5200" dirty="0" smtClean="0"/>
              <a:t> }</a:t>
            </a:r>
          </a:p>
          <a:p>
            <a:pPr>
              <a:buNone/>
            </a:pPr>
            <a:r>
              <a:rPr lang="es-AR" sz="5200" dirty="0" smtClean="0"/>
              <a:t>,movie.name=  "</a:t>
            </a:r>
            <a:r>
              <a:rPr lang="es-AR" sz="5200" dirty="0" err="1" smtClean="0"/>
              <a:t>regresionpelirapido.gif",outdir</a:t>
            </a:r>
            <a:r>
              <a:rPr lang="es-AR" sz="5200" dirty="0" smtClean="0"/>
              <a:t> = </a:t>
            </a:r>
            <a:r>
              <a:rPr lang="es-AR" sz="5200" dirty="0" err="1" smtClean="0"/>
              <a:t>getwd</a:t>
            </a:r>
            <a:r>
              <a:rPr lang="es-AR" sz="5200" dirty="0" smtClean="0"/>
              <a:t>())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764704"/>
            <a:ext cx="3394720" cy="53614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library(animation)</a:t>
            </a:r>
          </a:p>
          <a:p>
            <a:r>
              <a:rPr lang="en-US" dirty="0" smtClean="0"/>
              <a:t>library(fda.usc)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pls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mgcv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library(MASS)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fda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RCurl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library(</a:t>
            </a:r>
            <a:r>
              <a:rPr lang="en-US" dirty="0" err="1" smtClean="0"/>
              <a:t>bitops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library(Matrix)</a:t>
            </a:r>
          </a:p>
          <a:p>
            <a:r>
              <a:rPr lang="en-US" dirty="0" smtClean="0"/>
              <a:t>library(lattice)</a:t>
            </a:r>
          </a:p>
          <a:p>
            <a:r>
              <a:rPr lang="en-US" dirty="0" smtClean="0"/>
              <a:t>library(zoo)</a:t>
            </a:r>
          </a:p>
          <a:p>
            <a:r>
              <a:rPr lang="en-US" dirty="0" smtClean="0"/>
              <a:t># </a:t>
            </a:r>
            <a:r>
              <a:rPr lang="en-US" dirty="0" err="1" smtClean="0"/>
              <a:t>posiblemente</a:t>
            </a:r>
            <a:r>
              <a:rPr lang="en-US" dirty="0" smtClean="0"/>
              <a:t>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librerias</a:t>
            </a:r>
            <a:r>
              <a:rPr lang="en-US" dirty="0" smtClean="0"/>
              <a:t> de </a:t>
            </a:r>
            <a:r>
              <a:rPr lang="en-US" dirty="0" err="1" smtClean="0"/>
              <a:t>mas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s-AR" dirty="0" smtClean="0"/>
              <a:t>###</a:t>
            </a:r>
          </a:p>
          <a:p>
            <a:r>
              <a:rPr lang="es-AR" dirty="0" smtClean="0"/>
              <a:t># Ejemplo de juguete de </a:t>
            </a:r>
            <a:r>
              <a:rPr lang="es-AR" dirty="0" err="1" smtClean="0"/>
              <a:t>regresion</a:t>
            </a:r>
            <a:endParaRPr lang="es-AR" dirty="0" smtClean="0"/>
          </a:p>
          <a:p>
            <a:r>
              <a:rPr lang="es-AR" dirty="0" smtClean="0"/>
              <a:t>## </a:t>
            </a:r>
          </a:p>
          <a:p>
            <a:r>
              <a:rPr lang="es-AR" dirty="0" smtClean="0"/>
              <a:t>x&lt;-c(0.9,2.5,4.9,7.3,9.1,10.5)</a:t>
            </a:r>
          </a:p>
          <a:p>
            <a:r>
              <a:rPr lang="es-AR" dirty="0" smtClean="0"/>
              <a:t>y&lt;-c(0.9,1.4,4.7,5.5,8.8,7.9)</a:t>
            </a:r>
          </a:p>
          <a:p>
            <a:r>
              <a:rPr lang="es-AR" dirty="0" err="1" smtClean="0"/>
              <a:t>plot</a:t>
            </a:r>
            <a:r>
              <a:rPr lang="es-AR" dirty="0" smtClean="0"/>
              <a:t>(x, </a:t>
            </a:r>
            <a:r>
              <a:rPr lang="es-AR" dirty="0" err="1" smtClean="0"/>
              <a:t>y,ylim</a:t>
            </a:r>
            <a:r>
              <a:rPr lang="es-AR" dirty="0" smtClean="0"/>
              <a:t>=c(-1.5,12),</a:t>
            </a:r>
            <a:r>
              <a:rPr lang="es-AR" dirty="0" err="1" smtClean="0"/>
              <a:t>xlim</a:t>
            </a:r>
            <a:r>
              <a:rPr lang="es-AR" dirty="0" smtClean="0"/>
              <a:t>=c(-1.5,12),</a:t>
            </a:r>
            <a:r>
              <a:rPr lang="es-AR" dirty="0" err="1" smtClean="0"/>
              <a:t>xlab</a:t>
            </a:r>
            <a:r>
              <a:rPr lang="es-AR" dirty="0" smtClean="0"/>
              <a:t>="</a:t>
            </a:r>
            <a:r>
              <a:rPr lang="es-AR" dirty="0" err="1" smtClean="0"/>
              <a:t>x",ylab</a:t>
            </a:r>
            <a:r>
              <a:rPr lang="es-AR" dirty="0" smtClean="0"/>
              <a:t>="y", </a:t>
            </a:r>
            <a:r>
              <a:rPr lang="es-AR" dirty="0" err="1" smtClean="0"/>
              <a:t>pch</a:t>
            </a:r>
            <a:r>
              <a:rPr lang="es-AR" dirty="0" smtClean="0"/>
              <a:t> = 19,col=2)</a:t>
            </a:r>
          </a:p>
          <a:p>
            <a:r>
              <a:rPr lang="es-AR" dirty="0" err="1" smtClean="0"/>
              <a:t>fit</a:t>
            </a:r>
            <a:r>
              <a:rPr lang="es-AR" dirty="0" smtClean="0"/>
              <a:t> = </a:t>
            </a:r>
            <a:r>
              <a:rPr lang="es-AR" dirty="0" err="1" smtClean="0"/>
              <a:t>coef</a:t>
            </a:r>
            <a:r>
              <a:rPr lang="es-AR" dirty="0" smtClean="0"/>
              <a:t>(lm(y ~ x))</a:t>
            </a:r>
          </a:p>
          <a:p>
            <a:r>
              <a:rPr lang="es-AR" dirty="0" smtClean="0"/>
              <a:t>a = </a:t>
            </a:r>
            <a:r>
              <a:rPr lang="es-AR" dirty="0" err="1" smtClean="0"/>
              <a:t>fit</a:t>
            </a:r>
            <a:r>
              <a:rPr lang="es-AR" dirty="0" smtClean="0"/>
              <a:t>[1]</a:t>
            </a:r>
          </a:p>
          <a:p>
            <a:r>
              <a:rPr lang="es-AR" dirty="0" smtClean="0"/>
              <a:t>b = </a:t>
            </a:r>
            <a:r>
              <a:rPr lang="es-AR" dirty="0" err="1" smtClean="0"/>
              <a:t>fit</a:t>
            </a:r>
            <a:r>
              <a:rPr lang="es-AR" dirty="0" smtClean="0"/>
              <a:t>[2]</a:t>
            </a:r>
          </a:p>
          <a:p>
            <a:endParaRPr lang="es-A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salida&lt;-lm(</a:t>
            </a:r>
            <a:r>
              <a:rPr lang="es-AR" sz="1100" dirty="0" err="1" smtClean="0">
                <a:solidFill>
                  <a:schemeClr val="tx1"/>
                </a:solidFill>
              </a:rPr>
              <a:t>y~x</a:t>
            </a:r>
            <a:r>
              <a:rPr lang="es-AR" sz="11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summary</a:t>
            </a:r>
            <a:r>
              <a:rPr lang="es-AR" sz="1100" dirty="0" smtClean="0">
                <a:solidFill>
                  <a:schemeClr val="tx1"/>
                </a:solidFill>
              </a:rPr>
              <a:t>(salida)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err="1" smtClean="0">
                <a:solidFill>
                  <a:schemeClr val="tx1"/>
                </a:solidFill>
              </a:rPr>
              <a:t>Call</a:t>
            </a:r>
            <a:r>
              <a:rPr lang="es-AR" sz="11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lm(formula = y ~ x)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err="1" smtClean="0">
                <a:solidFill>
                  <a:schemeClr val="tx1"/>
                </a:solidFill>
              </a:rPr>
              <a:t>Residuals</a:t>
            </a:r>
            <a:r>
              <a:rPr lang="es-AR" sz="11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1        2        3        4        5        6        7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0.58214 -0.37857 -0.23929 -0.50000  0.33929  0.17857  0.01786 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err="1" smtClean="0">
                <a:solidFill>
                  <a:schemeClr val="tx1"/>
                </a:solidFill>
              </a:rPr>
              <a:t>Coefficients</a:t>
            </a:r>
            <a:r>
              <a:rPr lang="es-AR" sz="11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    </a:t>
            </a:r>
            <a:r>
              <a:rPr lang="es-AR" sz="1100" dirty="0" err="1" smtClean="0">
                <a:solidFill>
                  <a:schemeClr val="tx1"/>
                </a:solidFill>
              </a:rPr>
              <a:t>Estimate</a:t>
            </a:r>
            <a:r>
              <a:rPr lang="es-AR" sz="1100" dirty="0" smtClean="0">
                <a:solidFill>
                  <a:schemeClr val="tx1"/>
                </a:solidFill>
              </a:rPr>
              <a:t> </a:t>
            </a:r>
            <a:r>
              <a:rPr lang="es-AR" sz="1100" dirty="0" err="1" smtClean="0">
                <a:solidFill>
                  <a:schemeClr val="tx1"/>
                </a:solidFill>
              </a:rPr>
              <a:t>Std.</a:t>
            </a:r>
            <a:r>
              <a:rPr lang="es-AR" sz="1100" dirty="0" smtClean="0">
                <a:solidFill>
                  <a:schemeClr val="tx1"/>
                </a:solidFill>
              </a:rPr>
              <a:t> Error t </a:t>
            </a:r>
            <a:r>
              <a:rPr lang="es-AR" sz="1100" dirty="0" err="1" smtClean="0">
                <a:solidFill>
                  <a:schemeClr val="tx1"/>
                </a:solidFill>
              </a:rPr>
              <a:t>value</a:t>
            </a:r>
            <a:r>
              <a:rPr lang="es-AR" sz="1100" dirty="0" smtClean="0">
                <a:solidFill>
                  <a:schemeClr val="tx1"/>
                </a:solidFill>
              </a:rPr>
              <a:t> Pr(&gt;|t|)   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Intercept</a:t>
            </a:r>
            <a:r>
              <a:rPr lang="es-AR" sz="1100" dirty="0" smtClean="0">
                <a:solidFill>
                  <a:schemeClr val="tx1"/>
                </a:solidFill>
              </a:rPr>
              <a:t>)   1.5179     0.2949   5.146  0.00363 **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x             1.9304     0.0409  47.197 8.07e-08 ***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---</a:t>
            </a:r>
          </a:p>
          <a:p>
            <a:pPr algn="just"/>
            <a:r>
              <a:rPr lang="es-AR" sz="1100" dirty="0" err="1" smtClean="0">
                <a:solidFill>
                  <a:schemeClr val="tx1"/>
                </a:solidFill>
              </a:rPr>
              <a:t>Signif</a:t>
            </a:r>
            <a:r>
              <a:rPr lang="es-AR" sz="1100" dirty="0" smtClean="0">
                <a:solidFill>
                  <a:schemeClr val="tx1"/>
                </a:solidFill>
              </a:rPr>
              <a:t>. </a:t>
            </a:r>
            <a:r>
              <a:rPr lang="es-AR" sz="1100" dirty="0" err="1" smtClean="0">
                <a:solidFill>
                  <a:schemeClr val="tx1"/>
                </a:solidFill>
              </a:rPr>
              <a:t>codes</a:t>
            </a:r>
            <a:r>
              <a:rPr lang="es-AR" sz="1100" dirty="0" smtClean="0">
                <a:solidFill>
                  <a:schemeClr val="tx1"/>
                </a:solidFill>
              </a:rPr>
              <a:t>:  0 ‘***’ 0.001 ‘**’ 0.01 ‘*’ 0.05 ‘.’ 0.1 ‘ ’ 1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Residual </a:t>
            </a:r>
            <a:r>
              <a:rPr lang="es-AR" sz="1100" dirty="0" err="1" smtClean="0">
                <a:solidFill>
                  <a:schemeClr val="tx1"/>
                </a:solidFill>
              </a:rPr>
              <a:t>standard</a:t>
            </a:r>
            <a:r>
              <a:rPr lang="es-AR" sz="1100" dirty="0" smtClean="0">
                <a:solidFill>
                  <a:schemeClr val="tx1"/>
                </a:solidFill>
              </a:rPr>
              <a:t> error: 0.4328 </a:t>
            </a:r>
            <a:r>
              <a:rPr lang="es-AR" sz="1100" dirty="0" err="1" smtClean="0">
                <a:solidFill>
                  <a:schemeClr val="tx1"/>
                </a:solidFill>
              </a:rPr>
              <a:t>on</a:t>
            </a:r>
            <a:r>
              <a:rPr lang="es-AR" sz="1100" dirty="0" smtClean="0">
                <a:solidFill>
                  <a:schemeClr val="tx1"/>
                </a:solidFill>
              </a:rPr>
              <a:t> 5 </a:t>
            </a:r>
            <a:r>
              <a:rPr lang="es-AR" sz="1100" dirty="0" err="1" smtClean="0">
                <a:solidFill>
                  <a:schemeClr val="tx1"/>
                </a:solidFill>
              </a:rPr>
              <a:t>degrees</a:t>
            </a:r>
            <a:r>
              <a:rPr lang="es-AR" sz="1100" dirty="0" smtClean="0">
                <a:solidFill>
                  <a:schemeClr val="tx1"/>
                </a:solidFill>
              </a:rPr>
              <a:t> of </a:t>
            </a:r>
            <a:r>
              <a:rPr lang="es-AR" sz="1100" dirty="0" err="1" smtClean="0">
                <a:solidFill>
                  <a:schemeClr val="tx1"/>
                </a:solidFill>
              </a:rPr>
              <a:t>freedom</a:t>
            </a:r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err="1" smtClean="0">
                <a:solidFill>
                  <a:schemeClr val="tx1"/>
                </a:solidFill>
              </a:rPr>
              <a:t>Multiple</a:t>
            </a:r>
            <a:r>
              <a:rPr lang="es-AR" sz="1100" dirty="0" smtClean="0">
                <a:solidFill>
                  <a:schemeClr val="tx1"/>
                </a:solidFill>
              </a:rPr>
              <a:t> R-</a:t>
            </a:r>
            <a:r>
              <a:rPr lang="es-AR" sz="1100" dirty="0" err="1" smtClean="0">
                <a:solidFill>
                  <a:schemeClr val="tx1"/>
                </a:solidFill>
              </a:rPr>
              <a:t>squared</a:t>
            </a:r>
            <a:r>
              <a:rPr lang="es-AR" sz="1100" dirty="0" smtClean="0">
                <a:solidFill>
                  <a:schemeClr val="tx1"/>
                </a:solidFill>
              </a:rPr>
              <a:t>:  0.9978,	</a:t>
            </a:r>
            <a:r>
              <a:rPr lang="es-AR" sz="1100" dirty="0" err="1" smtClean="0">
                <a:solidFill>
                  <a:schemeClr val="tx1"/>
                </a:solidFill>
              </a:rPr>
              <a:t>Adjusted</a:t>
            </a:r>
            <a:r>
              <a:rPr lang="es-AR" sz="1100" dirty="0" smtClean="0">
                <a:solidFill>
                  <a:schemeClr val="tx1"/>
                </a:solidFill>
              </a:rPr>
              <a:t> R-</a:t>
            </a:r>
            <a:r>
              <a:rPr lang="es-AR" sz="1100" dirty="0" err="1" smtClean="0">
                <a:solidFill>
                  <a:schemeClr val="tx1"/>
                </a:solidFill>
              </a:rPr>
              <a:t>squared</a:t>
            </a:r>
            <a:r>
              <a:rPr lang="es-AR" sz="1100" dirty="0" smtClean="0">
                <a:solidFill>
                  <a:schemeClr val="tx1"/>
                </a:solidFill>
              </a:rPr>
              <a:t>:  0.9973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F-</a:t>
            </a:r>
            <a:r>
              <a:rPr lang="es-AR" sz="1100" dirty="0" err="1" smtClean="0">
                <a:solidFill>
                  <a:schemeClr val="tx1"/>
                </a:solidFill>
              </a:rPr>
              <a:t>statistic</a:t>
            </a:r>
            <a:r>
              <a:rPr lang="es-AR" sz="1100" dirty="0" smtClean="0">
                <a:solidFill>
                  <a:schemeClr val="tx1"/>
                </a:solidFill>
              </a:rPr>
              <a:t>:  2228 </a:t>
            </a:r>
            <a:r>
              <a:rPr lang="es-AR" sz="1100" dirty="0" err="1" smtClean="0">
                <a:solidFill>
                  <a:schemeClr val="tx1"/>
                </a:solidFill>
              </a:rPr>
              <a:t>on</a:t>
            </a:r>
            <a:r>
              <a:rPr lang="es-AR" sz="1100" dirty="0" smtClean="0">
                <a:solidFill>
                  <a:schemeClr val="tx1"/>
                </a:solidFill>
              </a:rPr>
              <a:t> 1 and 5 DF,  p-</a:t>
            </a:r>
            <a:r>
              <a:rPr lang="es-AR" sz="1100" dirty="0" err="1" smtClean="0">
                <a:solidFill>
                  <a:schemeClr val="tx1"/>
                </a:solidFill>
              </a:rPr>
              <a:t>value</a:t>
            </a:r>
            <a:r>
              <a:rPr lang="es-AR" sz="1100" dirty="0" smtClean="0">
                <a:solidFill>
                  <a:schemeClr val="tx1"/>
                </a:solidFill>
              </a:rPr>
              <a:t>: 8.066e-08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names</a:t>
            </a:r>
            <a:r>
              <a:rPr lang="es-AR" sz="1100" dirty="0" smtClean="0">
                <a:solidFill>
                  <a:schemeClr val="tx1"/>
                </a:solidFill>
              </a:rPr>
              <a:t>(salida)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[1] "</a:t>
            </a:r>
            <a:r>
              <a:rPr lang="es-AR" sz="1100" dirty="0" err="1" smtClean="0">
                <a:solidFill>
                  <a:schemeClr val="tx1"/>
                </a:solidFill>
              </a:rPr>
              <a:t>coefficients</a:t>
            </a:r>
            <a:r>
              <a:rPr lang="es-AR" sz="1100" dirty="0" smtClean="0">
                <a:solidFill>
                  <a:schemeClr val="tx1"/>
                </a:solidFill>
              </a:rPr>
              <a:t>"  "</a:t>
            </a:r>
            <a:r>
              <a:rPr lang="es-AR" sz="1100" dirty="0" err="1" smtClean="0">
                <a:solidFill>
                  <a:schemeClr val="tx1"/>
                </a:solidFill>
              </a:rPr>
              <a:t>residuals</a:t>
            </a:r>
            <a:r>
              <a:rPr lang="es-AR" sz="1100" dirty="0" smtClean="0">
                <a:solidFill>
                  <a:schemeClr val="tx1"/>
                </a:solidFill>
              </a:rPr>
              <a:t>"     "</a:t>
            </a:r>
            <a:r>
              <a:rPr lang="es-AR" sz="1100" dirty="0" err="1" smtClean="0">
                <a:solidFill>
                  <a:schemeClr val="tx1"/>
                </a:solidFill>
              </a:rPr>
              <a:t>effects</a:t>
            </a:r>
            <a:r>
              <a:rPr lang="es-AR" sz="1100" dirty="0" smtClean="0">
                <a:solidFill>
                  <a:schemeClr val="tx1"/>
                </a:solidFill>
              </a:rPr>
              <a:t>"       "</a:t>
            </a:r>
            <a:r>
              <a:rPr lang="es-AR" sz="1100" dirty="0" err="1" smtClean="0">
                <a:solidFill>
                  <a:schemeClr val="tx1"/>
                </a:solidFill>
              </a:rPr>
              <a:t>rank</a:t>
            </a:r>
            <a:r>
              <a:rPr lang="es-AR" sz="1100" dirty="0" smtClean="0">
                <a:solidFill>
                  <a:schemeClr val="tx1"/>
                </a:solidFill>
              </a:rPr>
              <a:t>"          "</a:t>
            </a:r>
            <a:r>
              <a:rPr lang="es-AR" sz="1100" dirty="0" err="1" smtClean="0">
                <a:solidFill>
                  <a:schemeClr val="tx1"/>
                </a:solidFill>
              </a:rPr>
              <a:t>fitted.values</a:t>
            </a:r>
            <a:r>
              <a:rPr lang="es-AR" sz="1100" dirty="0" smtClean="0">
                <a:solidFill>
                  <a:schemeClr val="tx1"/>
                </a:solidFill>
              </a:rPr>
              <a:t>"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[6] "</a:t>
            </a:r>
            <a:r>
              <a:rPr lang="es-AR" sz="1100" dirty="0" err="1" smtClean="0">
                <a:solidFill>
                  <a:schemeClr val="tx1"/>
                </a:solidFill>
              </a:rPr>
              <a:t>assign</a:t>
            </a:r>
            <a:r>
              <a:rPr lang="es-AR" sz="1100" dirty="0" smtClean="0">
                <a:solidFill>
                  <a:schemeClr val="tx1"/>
                </a:solidFill>
              </a:rPr>
              <a:t>"        "</a:t>
            </a:r>
            <a:r>
              <a:rPr lang="es-AR" sz="1100" dirty="0" err="1" smtClean="0">
                <a:solidFill>
                  <a:schemeClr val="tx1"/>
                </a:solidFill>
              </a:rPr>
              <a:t>qr</a:t>
            </a:r>
            <a:r>
              <a:rPr lang="es-AR" sz="1100" dirty="0" smtClean="0">
                <a:solidFill>
                  <a:schemeClr val="tx1"/>
                </a:solidFill>
              </a:rPr>
              <a:t>"            "</a:t>
            </a:r>
            <a:r>
              <a:rPr lang="es-AR" sz="1100" dirty="0" err="1" smtClean="0">
                <a:solidFill>
                  <a:schemeClr val="tx1"/>
                </a:solidFill>
              </a:rPr>
              <a:t>df.residual</a:t>
            </a:r>
            <a:r>
              <a:rPr lang="es-AR" sz="1100" dirty="0" smtClean="0">
                <a:solidFill>
                  <a:schemeClr val="tx1"/>
                </a:solidFill>
              </a:rPr>
              <a:t>"   "</a:t>
            </a:r>
            <a:r>
              <a:rPr lang="es-AR" sz="1100" dirty="0" err="1" smtClean="0">
                <a:solidFill>
                  <a:schemeClr val="tx1"/>
                </a:solidFill>
              </a:rPr>
              <a:t>xlevels</a:t>
            </a:r>
            <a:r>
              <a:rPr lang="es-AR" sz="1100" dirty="0" smtClean="0">
                <a:solidFill>
                  <a:schemeClr val="tx1"/>
                </a:solidFill>
              </a:rPr>
              <a:t>"       "</a:t>
            </a:r>
            <a:r>
              <a:rPr lang="es-AR" sz="1100" dirty="0" err="1" smtClean="0">
                <a:solidFill>
                  <a:schemeClr val="tx1"/>
                </a:solidFill>
              </a:rPr>
              <a:t>call</a:t>
            </a:r>
            <a:r>
              <a:rPr lang="es-AR" sz="1100" dirty="0" smtClean="0">
                <a:solidFill>
                  <a:schemeClr val="tx1"/>
                </a:solidFill>
              </a:rPr>
              <a:t>"        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[11] "</a:t>
            </a:r>
            <a:r>
              <a:rPr lang="es-AR" sz="1100" dirty="0" err="1" smtClean="0">
                <a:solidFill>
                  <a:schemeClr val="tx1"/>
                </a:solidFill>
              </a:rPr>
              <a:t>terms</a:t>
            </a:r>
            <a:r>
              <a:rPr lang="es-AR" sz="1100" dirty="0" smtClean="0">
                <a:solidFill>
                  <a:schemeClr val="tx1"/>
                </a:solidFill>
              </a:rPr>
              <a:t>"         "</a:t>
            </a:r>
            <a:r>
              <a:rPr lang="es-AR" sz="1100" dirty="0" err="1" smtClean="0">
                <a:solidFill>
                  <a:schemeClr val="tx1"/>
                </a:solidFill>
              </a:rPr>
              <a:t>model</a:t>
            </a:r>
            <a:r>
              <a:rPr lang="es-AR" sz="1100" dirty="0" smtClean="0">
                <a:solidFill>
                  <a:schemeClr val="tx1"/>
                </a:solidFill>
              </a:rPr>
              <a:t>"       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# calculo el s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sqrt</a:t>
            </a:r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sum</a:t>
            </a:r>
            <a:r>
              <a:rPr lang="es-AR" sz="1100" dirty="0" smtClean="0">
                <a:solidFill>
                  <a:schemeClr val="tx1"/>
                </a:solidFill>
              </a:rPr>
              <a:t>(salida$residuals^2)/5)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[1] 0.4328477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salida$fitted.values</a:t>
            </a:r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1         2         3         4         5         6         7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1.517857  5.378571  9.239286 13.100000 16.960714 20.821429 24.682143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predict</a:t>
            </a:r>
            <a:r>
              <a:rPr lang="es-AR" sz="1100" dirty="0" smtClean="0">
                <a:solidFill>
                  <a:schemeClr val="tx1"/>
                </a:solidFill>
              </a:rPr>
              <a:t>(salida)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1         2         3         4         5         6         7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1.517857  5.378571  9.239286 13.100000 16.960714 20.821429 24.682143 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predict</a:t>
            </a:r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salida,data.frame</a:t>
            </a:r>
            <a:r>
              <a:rPr lang="es-AR" sz="1100" dirty="0" smtClean="0">
                <a:solidFill>
                  <a:schemeClr val="tx1"/>
                </a:solidFill>
              </a:rPr>
              <a:t>(x=c(1,3,5,7,9,11)))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1         2         3         4         5         6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3.448214  7.308929 11.169643 15.030357 18.891071 22.751786</a:t>
            </a:r>
          </a:p>
          <a:p>
            <a:pPr algn="just"/>
            <a:endParaRPr lang="en-US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salida$coeff</a:t>
            </a:r>
            <a:r>
              <a:rPr lang="es-AR" sz="1100" dirty="0" smtClean="0">
                <a:solidFill>
                  <a:schemeClr val="tx1"/>
                </a:solidFill>
              </a:rPr>
              <a:t>[1]+</a:t>
            </a:r>
            <a:r>
              <a:rPr lang="es-AR" sz="1100" dirty="0" err="1" smtClean="0">
                <a:solidFill>
                  <a:schemeClr val="tx1"/>
                </a:solidFill>
              </a:rPr>
              <a:t>salida$coeff</a:t>
            </a:r>
            <a:r>
              <a:rPr lang="es-AR" sz="1100" dirty="0" smtClean="0">
                <a:solidFill>
                  <a:schemeClr val="tx1"/>
                </a:solidFill>
              </a:rPr>
              <a:t>[2]*3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Intercept</a:t>
            </a:r>
            <a:r>
              <a:rPr lang="es-AR" sz="1100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7.308929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predict</a:t>
            </a:r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salida,data.frame</a:t>
            </a:r>
            <a:r>
              <a:rPr lang="es-AR" sz="1100" dirty="0" smtClean="0">
                <a:solidFill>
                  <a:schemeClr val="tx1"/>
                </a:solidFill>
              </a:rPr>
              <a:t>(x=c(1,3,5,7,9,11)),</a:t>
            </a:r>
            <a:r>
              <a:rPr lang="es-AR" sz="1100" dirty="0" err="1" smtClean="0">
                <a:solidFill>
                  <a:schemeClr val="tx1"/>
                </a:solidFill>
              </a:rPr>
              <a:t>interval</a:t>
            </a:r>
            <a:r>
              <a:rPr lang="es-AR" sz="1100" dirty="0" smtClean="0">
                <a:solidFill>
                  <a:schemeClr val="tx1"/>
                </a:solidFill>
              </a:rPr>
              <a:t>="</a:t>
            </a:r>
            <a:r>
              <a:rPr lang="es-AR" sz="1100" dirty="0" err="1" smtClean="0">
                <a:solidFill>
                  <a:schemeClr val="tx1"/>
                </a:solidFill>
              </a:rPr>
              <a:t>confidence",level</a:t>
            </a:r>
            <a:r>
              <a:rPr lang="es-AR" sz="1100" dirty="0" smtClean="0">
                <a:solidFill>
                  <a:schemeClr val="tx1"/>
                </a:solidFill>
              </a:rPr>
              <a:t>=0.95)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</a:t>
            </a:r>
            <a:r>
              <a:rPr lang="es-AR" sz="1100" dirty="0" err="1" smtClean="0">
                <a:solidFill>
                  <a:schemeClr val="tx1"/>
                </a:solidFill>
              </a:rPr>
              <a:t>fit</a:t>
            </a:r>
            <a:r>
              <a:rPr lang="es-AR" sz="1100" dirty="0" smtClean="0">
                <a:solidFill>
                  <a:schemeClr val="tx1"/>
                </a:solidFill>
              </a:rPr>
              <a:t>       </a:t>
            </a:r>
            <a:r>
              <a:rPr lang="es-AR" sz="1100" dirty="0" err="1" smtClean="0">
                <a:solidFill>
                  <a:schemeClr val="tx1"/>
                </a:solidFill>
              </a:rPr>
              <a:t>lwr</a:t>
            </a:r>
            <a:r>
              <a:rPr lang="es-AR" sz="1100" dirty="0" smtClean="0">
                <a:solidFill>
                  <a:schemeClr val="tx1"/>
                </a:solidFill>
              </a:rPr>
              <a:t>       </a:t>
            </a:r>
            <a:r>
              <a:rPr lang="es-AR" sz="1100" dirty="0" err="1" smtClean="0">
                <a:solidFill>
                  <a:schemeClr val="tx1"/>
                </a:solidFill>
              </a:rPr>
              <a:t>upr</a:t>
            </a:r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1  3.448214  2.775006  4.121423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2  7.308929  6.783241  7.834616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3 11.169643 10.736150 11.603136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4 15.030357 14.596864 15.463850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5 18.891071 18.365384 19.416759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6 22.751786 22.078577 23.424994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&gt; </a:t>
            </a:r>
            <a:r>
              <a:rPr lang="es-AR" sz="1100" dirty="0" err="1" smtClean="0">
                <a:solidFill>
                  <a:schemeClr val="tx1"/>
                </a:solidFill>
              </a:rPr>
              <a:t>predict</a:t>
            </a:r>
            <a:r>
              <a:rPr lang="es-AR" sz="1100" dirty="0" smtClean="0">
                <a:solidFill>
                  <a:schemeClr val="tx1"/>
                </a:solidFill>
              </a:rPr>
              <a:t>(</a:t>
            </a:r>
            <a:r>
              <a:rPr lang="es-AR" sz="1100" dirty="0" err="1" smtClean="0">
                <a:solidFill>
                  <a:schemeClr val="tx1"/>
                </a:solidFill>
              </a:rPr>
              <a:t>salida,data.frame</a:t>
            </a:r>
            <a:r>
              <a:rPr lang="es-AR" sz="1100" dirty="0" smtClean="0">
                <a:solidFill>
                  <a:schemeClr val="tx1"/>
                </a:solidFill>
              </a:rPr>
              <a:t>(x=c(1,3,5,7,9,11)),</a:t>
            </a:r>
            <a:r>
              <a:rPr lang="es-AR" sz="1100" dirty="0" err="1" smtClean="0">
                <a:solidFill>
                  <a:schemeClr val="tx1"/>
                </a:solidFill>
              </a:rPr>
              <a:t>interval</a:t>
            </a:r>
            <a:r>
              <a:rPr lang="es-AR" sz="1100" dirty="0" smtClean="0">
                <a:solidFill>
                  <a:schemeClr val="tx1"/>
                </a:solidFill>
              </a:rPr>
              <a:t>="</a:t>
            </a:r>
            <a:r>
              <a:rPr lang="es-AR" sz="1100" dirty="0" err="1" smtClean="0">
                <a:solidFill>
                  <a:schemeClr val="tx1"/>
                </a:solidFill>
              </a:rPr>
              <a:t>prediction",level</a:t>
            </a:r>
            <a:r>
              <a:rPr lang="es-AR" sz="1100" dirty="0" smtClean="0">
                <a:solidFill>
                  <a:schemeClr val="tx1"/>
                </a:solidFill>
              </a:rPr>
              <a:t>=0.95)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        </a:t>
            </a:r>
            <a:r>
              <a:rPr lang="es-AR" sz="1100" dirty="0" err="1" smtClean="0">
                <a:solidFill>
                  <a:schemeClr val="tx1"/>
                </a:solidFill>
              </a:rPr>
              <a:t>fit</a:t>
            </a:r>
            <a:r>
              <a:rPr lang="es-AR" sz="1100" dirty="0" smtClean="0">
                <a:solidFill>
                  <a:schemeClr val="tx1"/>
                </a:solidFill>
              </a:rPr>
              <a:t>       </a:t>
            </a:r>
            <a:r>
              <a:rPr lang="es-AR" sz="1100" dirty="0" err="1" smtClean="0">
                <a:solidFill>
                  <a:schemeClr val="tx1"/>
                </a:solidFill>
              </a:rPr>
              <a:t>lwr</a:t>
            </a:r>
            <a:r>
              <a:rPr lang="es-AR" sz="1100" dirty="0" smtClean="0">
                <a:solidFill>
                  <a:schemeClr val="tx1"/>
                </a:solidFill>
              </a:rPr>
              <a:t>       </a:t>
            </a:r>
            <a:r>
              <a:rPr lang="es-AR" sz="1100" dirty="0" err="1" smtClean="0">
                <a:solidFill>
                  <a:schemeClr val="tx1"/>
                </a:solidFill>
              </a:rPr>
              <a:t>upr</a:t>
            </a:r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1  3.448214  2.147736  4.748693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2  7.308929  6.078326  8.539531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3 11.169643  9.975511 12.363775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4 15.030357 13.836225 16.224489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5 18.891071 17.660469 20.121674</a:t>
            </a:r>
          </a:p>
          <a:p>
            <a:pPr algn="just"/>
            <a:r>
              <a:rPr lang="es-AR" sz="1100" dirty="0" smtClean="0">
                <a:solidFill>
                  <a:schemeClr val="tx1"/>
                </a:solidFill>
              </a:rPr>
              <a:t>6 22.751786 21.451307 24.052264</a:t>
            </a: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71472" y="785795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dirty="0" smtClean="0"/>
          </a:p>
          <a:p>
            <a:r>
              <a:rPr lang="es-AR" dirty="0" smtClean="0"/>
              <a:t>&gt; confianza&lt;-</a:t>
            </a:r>
            <a:r>
              <a:rPr lang="es-AR" dirty="0" err="1" smtClean="0"/>
              <a:t>predict</a:t>
            </a:r>
            <a:r>
              <a:rPr lang="es-AR" dirty="0" smtClean="0"/>
              <a:t>(</a:t>
            </a:r>
            <a:r>
              <a:rPr lang="es-AR" dirty="0" err="1" smtClean="0"/>
              <a:t>salida,data.frame</a:t>
            </a:r>
            <a:r>
              <a:rPr lang="es-AR" dirty="0" smtClean="0"/>
              <a:t>(x=c(1,3,5,7,9,11)),</a:t>
            </a:r>
            <a:r>
              <a:rPr lang="es-AR" dirty="0" err="1" smtClean="0"/>
              <a:t>interval</a:t>
            </a:r>
            <a:r>
              <a:rPr lang="es-AR" dirty="0" smtClean="0"/>
              <a:t>="</a:t>
            </a:r>
            <a:r>
              <a:rPr lang="es-AR" dirty="0" err="1" smtClean="0"/>
              <a:t>confidence",level</a:t>
            </a:r>
            <a:r>
              <a:rPr lang="es-AR" dirty="0" smtClean="0"/>
              <a:t>=0.95)</a:t>
            </a:r>
          </a:p>
          <a:p>
            <a:r>
              <a:rPr lang="es-AR" dirty="0" smtClean="0"/>
              <a:t>&gt; predigo&lt;-</a:t>
            </a:r>
            <a:r>
              <a:rPr lang="es-AR" dirty="0" err="1" smtClean="0"/>
              <a:t>predict</a:t>
            </a:r>
            <a:r>
              <a:rPr lang="es-AR" dirty="0" smtClean="0"/>
              <a:t>(</a:t>
            </a:r>
            <a:r>
              <a:rPr lang="es-AR" dirty="0" err="1" smtClean="0"/>
              <a:t>salida,data.frame</a:t>
            </a:r>
            <a:r>
              <a:rPr lang="es-AR" dirty="0" smtClean="0"/>
              <a:t>(x=c(1,3,5,7,9,11)),</a:t>
            </a:r>
            <a:r>
              <a:rPr lang="es-AR" dirty="0" err="1" smtClean="0"/>
              <a:t>interval</a:t>
            </a:r>
            <a:r>
              <a:rPr lang="es-AR" dirty="0" smtClean="0"/>
              <a:t>="</a:t>
            </a:r>
            <a:r>
              <a:rPr lang="es-AR" dirty="0" err="1" smtClean="0"/>
              <a:t>prediction",level</a:t>
            </a:r>
            <a:r>
              <a:rPr lang="es-AR" dirty="0" smtClean="0"/>
              <a:t>=0.95)</a:t>
            </a:r>
          </a:p>
          <a:p>
            <a:endParaRPr lang="es-AR" dirty="0" smtClean="0"/>
          </a:p>
          <a:p>
            <a:r>
              <a:rPr lang="es-AR" dirty="0" err="1" smtClean="0"/>
              <a:t>matplot</a:t>
            </a:r>
            <a:r>
              <a:rPr lang="es-AR" dirty="0" smtClean="0"/>
              <a:t>(c(1,3,5,7,9,11), </a:t>
            </a:r>
            <a:r>
              <a:rPr lang="es-AR" dirty="0" err="1" smtClean="0"/>
              <a:t>cbind</a:t>
            </a:r>
            <a:r>
              <a:rPr lang="es-AR" dirty="0" smtClean="0"/>
              <a:t>(</a:t>
            </a:r>
            <a:r>
              <a:rPr lang="es-AR" dirty="0" err="1" smtClean="0"/>
              <a:t>confianza,predigo</a:t>
            </a:r>
            <a:r>
              <a:rPr lang="es-AR" dirty="0" smtClean="0"/>
              <a:t>[,-1]),</a:t>
            </a:r>
          </a:p>
          <a:p>
            <a:r>
              <a:rPr lang="es-AR" dirty="0" smtClean="0"/>
              <a:t>        </a:t>
            </a:r>
            <a:r>
              <a:rPr lang="es-AR" dirty="0" err="1" smtClean="0"/>
              <a:t>lty</a:t>
            </a:r>
            <a:r>
              <a:rPr lang="es-AR" dirty="0" smtClean="0"/>
              <a:t> = c(1,2,2,3,3), </a:t>
            </a:r>
            <a:r>
              <a:rPr lang="es-AR" dirty="0" err="1" smtClean="0"/>
              <a:t>type</a:t>
            </a:r>
            <a:r>
              <a:rPr lang="es-AR" dirty="0" smtClean="0"/>
              <a:t> = "l", </a:t>
            </a:r>
            <a:r>
              <a:rPr lang="es-AR" dirty="0" err="1" smtClean="0"/>
              <a:t>ylab</a:t>
            </a:r>
            <a:r>
              <a:rPr lang="es-AR" dirty="0" smtClean="0"/>
              <a:t> = "</a:t>
            </a:r>
            <a:r>
              <a:rPr lang="es-AR" dirty="0" err="1" smtClean="0"/>
              <a:t>predicted</a:t>
            </a:r>
            <a:r>
              <a:rPr lang="es-AR" dirty="0" smtClean="0"/>
              <a:t> y")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8359723" cy="297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429143"/>
            <a:ext cx="5686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5786454"/>
            <a:ext cx="2590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142976" y="4143380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obtener</a:t>
            </a:r>
            <a:r>
              <a:rPr lang="en-US" dirty="0" smtClean="0"/>
              <a:t> un IC </a:t>
            </a:r>
            <a:r>
              <a:rPr lang="en-US" dirty="0" err="1" smtClean="0"/>
              <a:t>necesitamos</a:t>
            </a:r>
            <a:endParaRPr lang="en-US" dirty="0" smtClean="0"/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71472" y="857233"/>
            <a:ext cx="61436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1200" dirty="0" smtClean="0"/>
          </a:p>
          <a:p>
            <a:r>
              <a:rPr lang="es-AR" sz="1200" dirty="0" smtClean="0"/>
              <a:t>&gt; </a:t>
            </a:r>
            <a:r>
              <a:rPr lang="es-AR" sz="1200" dirty="0" err="1" smtClean="0"/>
              <a:t>summary</a:t>
            </a:r>
            <a:r>
              <a:rPr lang="es-AR" sz="1200" dirty="0" smtClean="0"/>
              <a:t>(x)</a:t>
            </a:r>
          </a:p>
          <a:p>
            <a:r>
              <a:rPr lang="es-AR" sz="1200" dirty="0" smtClean="0"/>
              <a:t>   Min. 1st </a:t>
            </a:r>
            <a:r>
              <a:rPr lang="es-AR" sz="1200" dirty="0" err="1" smtClean="0"/>
              <a:t>Qu</a:t>
            </a:r>
            <a:r>
              <a:rPr lang="es-AR" sz="1200" dirty="0" smtClean="0"/>
              <a:t>.  Median    Mean 3rd </a:t>
            </a:r>
            <a:r>
              <a:rPr lang="es-AR" sz="1200" dirty="0" err="1" smtClean="0"/>
              <a:t>Qu</a:t>
            </a:r>
            <a:r>
              <a:rPr lang="es-AR" sz="1200" dirty="0" smtClean="0"/>
              <a:t>.    Max. </a:t>
            </a:r>
          </a:p>
          <a:p>
            <a:r>
              <a:rPr lang="es-AR" sz="1200" dirty="0" smtClean="0"/>
              <a:t>      0       3       6       6       9      12 </a:t>
            </a:r>
          </a:p>
          <a:p>
            <a:r>
              <a:rPr lang="es-AR" sz="1200" dirty="0" smtClean="0"/>
              <a:t>&gt; </a:t>
            </a:r>
            <a:r>
              <a:rPr lang="es-AR" sz="1200" dirty="0" err="1" smtClean="0"/>
              <a:t>summary</a:t>
            </a:r>
            <a:r>
              <a:rPr lang="es-AR" sz="1200" dirty="0" smtClean="0"/>
              <a:t>(y)</a:t>
            </a:r>
          </a:p>
          <a:p>
            <a:r>
              <a:rPr lang="es-AR" sz="1200" dirty="0" smtClean="0"/>
              <a:t>   Min. 1st </a:t>
            </a:r>
            <a:r>
              <a:rPr lang="es-AR" sz="1200" dirty="0" err="1" smtClean="0"/>
              <a:t>Qu</a:t>
            </a:r>
            <a:r>
              <a:rPr lang="es-AR" sz="1200" dirty="0" smtClean="0"/>
              <a:t>.  Median    Mean 3rd </a:t>
            </a:r>
            <a:r>
              <a:rPr lang="es-AR" sz="1200" dirty="0" err="1" smtClean="0"/>
              <a:t>Qu</a:t>
            </a:r>
            <a:r>
              <a:rPr lang="es-AR" sz="1200" dirty="0" smtClean="0"/>
              <a:t>.    Max. </a:t>
            </a:r>
          </a:p>
          <a:p>
            <a:r>
              <a:rPr lang="es-AR" sz="1200" dirty="0" smtClean="0"/>
              <a:t>   2.10    7.00   12.60   13.10   19.15   24.70 </a:t>
            </a:r>
          </a:p>
          <a:p>
            <a:endParaRPr lang="es-AR" sz="1200" dirty="0" smtClean="0"/>
          </a:p>
          <a:p>
            <a:r>
              <a:rPr lang="es-AR" sz="1200" dirty="0" smtClean="0"/>
              <a:t>&gt;</a:t>
            </a:r>
            <a:r>
              <a:rPr lang="es-AR" sz="1200" dirty="0" err="1" smtClean="0"/>
              <a:t>sd</a:t>
            </a:r>
            <a:r>
              <a:rPr lang="es-AR" sz="1200" dirty="0" smtClean="0"/>
              <a:t>(x)^2</a:t>
            </a:r>
          </a:p>
          <a:p>
            <a:r>
              <a:rPr lang="es-AR" sz="1200" dirty="0" smtClean="0"/>
              <a:t> [1] 18.66667 </a:t>
            </a:r>
          </a:p>
          <a:p>
            <a:r>
              <a:rPr lang="es-AR" sz="1200" dirty="0" smtClean="0"/>
              <a:t>&gt; </a:t>
            </a:r>
            <a:r>
              <a:rPr lang="es-AR" sz="1200" dirty="0" err="1" smtClean="0"/>
              <a:t>sd</a:t>
            </a:r>
            <a:r>
              <a:rPr lang="es-AR" sz="1200" dirty="0" smtClean="0"/>
              <a:t>(x)^2*(7-1)</a:t>
            </a:r>
          </a:p>
          <a:p>
            <a:r>
              <a:rPr lang="es-AR" sz="1200" dirty="0" smtClean="0"/>
              <a:t>[1] 112</a:t>
            </a:r>
          </a:p>
          <a:p>
            <a:endParaRPr lang="es-AR" sz="1200" dirty="0" smtClean="0"/>
          </a:p>
          <a:p>
            <a:r>
              <a:rPr lang="es-AR" sz="1200" dirty="0" smtClean="0"/>
              <a:t>1/(0.0409^2/0.4328^2)</a:t>
            </a:r>
          </a:p>
          <a:p>
            <a:pPr algn="just"/>
            <a:endParaRPr lang="es-AR" sz="1200" dirty="0" smtClean="0"/>
          </a:p>
          <a:p>
            <a:pPr algn="just"/>
            <a:r>
              <a:rPr lang="es-AR" sz="1200" dirty="0" err="1" smtClean="0"/>
              <a:t>Call</a:t>
            </a:r>
            <a:r>
              <a:rPr lang="es-AR" sz="1200" dirty="0" smtClean="0"/>
              <a:t>:</a:t>
            </a:r>
          </a:p>
          <a:p>
            <a:pPr algn="just"/>
            <a:r>
              <a:rPr lang="es-AR" sz="1200" dirty="0" smtClean="0"/>
              <a:t>lm(formula = y ~ x)</a:t>
            </a:r>
          </a:p>
          <a:p>
            <a:pPr algn="just"/>
            <a:endParaRPr lang="es-AR" sz="1200" dirty="0" smtClean="0"/>
          </a:p>
          <a:p>
            <a:pPr algn="just"/>
            <a:r>
              <a:rPr lang="es-AR" sz="1200" dirty="0" err="1" smtClean="0"/>
              <a:t>Residuals</a:t>
            </a:r>
            <a:r>
              <a:rPr lang="es-AR" sz="1200" dirty="0" smtClean="0"/>
              <a:t>:</a:t>
            </a:r>
          </a:p>
          <a:p>
            <a:pPr algn="just"/>
            <a:r>
              <a:rPr lang="es-AR" sz="1200" dirty="0" smtClean="0"/>
              <a:t>       1        2        3        4        5        6        7 </a:t>
            </a:r>
          </a:p>
          <a:p>
            <a:pPr algn="just"/>
            <a:r>
              <a:rPr lang="es-AR" sz="1200" dirty="0" smtClean="0"/>
              <a:t> 0.58214 -0.37857 -0.23929 -0.50000  0.33929  0.17857  0.01786 </a:t>
            </a:r>
          </a:p>
          <a:p>
            <a:pPr algn="just"/>
            <a:endParaRPr lang="es-AR" sz="1200" dirty="0" smtClean="0"/>
          </a:p>
          <a:p>
            <a:pPr algn="just"/>
            <a:r>
              <a:rPr lang="es-AR" sz="1200" dirty="0" err="1" smtClean="0"/>
              <a:t>Coefficients</a:t>
            </a:r>
            <a:r>
              <a:rPr lang="es-AR" sz="1200" dirty="0" smtClean="0"/>
              <a:t>:</a:t>
            </a:r>
          </a:p>
          <a:p>
            <a:pPr algn="just"/>
            <a:r>
              <a:rPr lang="es-AR" sz="1200" dirty="0" smtClean="0"/>
              <a:t>            </a:t>
            </a:r>
            <a:r>
              <a:rPr lang="es-AR" sz="1200" dirty="0" err="1" smtClean="0"/>
              <a:t>Estimate</a:t>
            </a:r>
            <a:r>
              <a:rPr lang="es-AR" sz="1200" dirty="0" smtClean="0"/>
              <a:t> </a:t>
            </a:r>
            <a:r>
              <a:rPr lang="es-AR" sz="1200" dirty="0" err="1" smtClean="0"/>
              <a:t>Std.</a:t>
            </a:r>
            <a:r>
              <a:rPr lang="es-AR" sz="1200" dirty="0" smtClean="0"/>
              <a:t> Error t </a:t>
            </a:r>
            <a:r>
              <a:rPr lang="es-AR" sz="1200" dirty="0" err="1" smtClean="0"/>
              <a:t>value</a:t>
            </a:r>
            <a:r>
              <a:rPr lang="es-AR" sz="1200" dirty="0" smtClean="0"/>
              <a:t> Pr(&gt;|t|)    </a:t>
            </a:r>
          </a:p>
          <a:p>
            <a:pPr algn="just"/>
            <a:r>
              <a:rPr lang="es-AR" sz="1200" dirty="0" smtClean="0"/>
              <a:t>(</a:t>
            </a:r>
            <a:r>
              <a:rPr lang="es-AR" sz="1200" dirty="0" err="1" smtClean="0"/>
              <a:t>Intercept</a:t>
            </a:r>
            <a:r>
              <a:rPr lang="es-AR" sz="1200" dirty="0" smtClean="0"/>
              <a:t>)   1.5179     0.2949   5.146  0.00363 ** </a:t>
            </a:r>
          </a:p>
          <a:p>
            <a:pPr algn="just"/>
            <a:r>
              <a:rPr lang="es-AR" sz="1200" dirty="0" smtClean="0"/>
              <a:t>x             1.9304     0.0409  47.197 8.07e-08 ***</a:t>
            </a:r>
          </a:p>
          <a:p>
            <a:pPr algn="just"/>
            <a:r>
              <a:rPr lang="es-AR" sz="1200" dirty="0" smtClean="0"/>
              <a:t>---</a:t>
            </a:r>
          </a:p>
          <a:p>
            <a:pPr algn="just"/>
            <a:r>
              <a:rPr lang="es-AR" sz="1200" dirty="0" err="1" smtClean="0"/>
              <a:t>Signif</a:t>
            </a:r>
            <a:r>
              <a:rPr lang="es-AR" sz="1200" dirty="0" smtClean="0"/>
              <a:t>. </a:t>
            </a:r>
            <a:r>
              <a:rPr lang="es-AR" sz="1200" dirty="0" err="1" smtClean="0"/>
              <a:t>codes</a:t>
            </a:r>
            <a:r>
              <a:rPr lang="es-AR" sz="1200" dirty="0" smtClean="0"/>
              <a:t>:  0 ‘***’ 0.001 ‘**’ 0.01 ‘*’ 0.05 ‘.’ 0.1 ‘ ’ 1</a:t>
            </a:r>
          </a:p>
          <a:p>
            <a:pPr algn="just"/>
            <a:endParaRPr lang="es-AR" sz="1200" dirty="0" smtClean="0"/>
          </a:p>
          <a:p>
            <a:pPr algn="just"/>
            <a:r>
              <a:rPr lang="es-AR" sz="1200" dirty="0" smtClean="0"/>
              <a:t>Residual </a:t>
            </a:r>
            <a:r>
              <a:rPr lang="es-AR" sz="1200" dirty="0" err="1" smtClean="0"/>
              <a:t>standard</a:t>
            </a:r>
            <a:r>
              <a:rPr lang="es-AR" sz="1200" dirty="0" smtClean="0"/>
              <a:t> error: 0.4328 </a:t>
            </a:r>
            <a:r>
              <a:rPr lang="es-AR" sz="1200" dirty="0" err="1" smtClean="0"/>
              <a:t>on</a:t>
            </a:r>
            <a:r>
              <a:rPr lang="es-AR" sz="1200" dirty="0" smtClean="0"/>
              <a:t> 5 </a:t>
            </a:r>
            <a:r>
              <a:rPr lang="es-AR" sz="1200" dirty="0" err="1" smtClean="0"/>
              <a:t>degrees</a:t>
            </a:r>
            <a:r>
              <a:rPr lang="es-AR" sz="1200" dirty="0" smtClean="0"/>
              <a:t> of </a:t>
            </a:r>
            <a:r>
              <a:rPr lang="es-AR" sz="1200" dirty="0" err="1" smtClean="0"/>
              <a:t>freedom</a:t>
            </a:r>
            <a:endParaRPr lang="es-AR" sz="1200" dirty="0" smtClean="0"/>
          </a:p>
          <a:p>
            <a:pPr algn="just"/>
            <a:r>
              <a:rPr lang="es-AR" sz="1200" dirty="0" err="1" smtClean="0"/>
              <a:t>Multiple</a:t>
            </a:r>
            <a:r>
              <a:rPr lang="es-AR" sz="1200" dirty="0" smtClean="0"/>
              <a:t> R-</a:t>
            </a:r>
            <a:r>
              <a:rPr lang="es-AR" sz="1200" dirty="0" err="1" smtClean="0"/>
              <a:t>squared</a:t>
            </a:r>
            <a:r>
              <a:rPr lang="es-AR" sz="1200" dirty="0" smtClean="0"/>
              <a:t>:  0.9978,	</a:t>
            </a:r>
            <a:r>
              <a:rPr lang="es-AR" sz="1200" dirty="0" err="1" smtClean="0"/>
              <a:t>Adjusted</a:t>
            </a:r>
            <a:r>
              <a:rPr lang="es-AR" sz="1200" dirty="0" smtClean="0"/>
              <a:t> R-</a:t>
            </a:r>
            <a:r>
              <a:rPr lang="es-AR" sz="1200" dirty="0" err="1" smtClean="0"/>
              <a:t>squared</a:t>
            </a:r>
            <a:r>
              <a:rPr lang="es-AR" sz="1200" dirty="0" smtClean="0"/>
              <a:t>:  0.9973 </a:t>
            </a:r>
          </a:p>
          <a:p>
            <a:pPr algn="just"/>
            <a:r>
              <a:rPr lang="es-AR" sz="1200" dirty="0" smtClean="0"/>
              <a:t>F-</a:t>
            </a:r>
            <a:r>
              <a:rPr lang="es-AR" sz="1200" dirty="0" err="1" smtClean="0"/>
              <a:t>statistic</a:t>
            </a:r>
            <a:r>
              <a:rPr lang="es-AR" sz="1200" dirty="0" smtClean="0"/>
              <a:t>:  2228 </a:t>
            </a:r>
            <a:r>
              <a:rPr lang="es-AR" sz="1200" dirty="0" err="1" smtClean="0"/>
              <a:t>on</a:t>
            </a:r>
            <a:r>
              <a:rPr lang="es-AR" sz="1200" dirty="0" smtClean="0"/>
              <a:t> 1 and 5 DF,  p-</a:t>
            </a:r>
            <a:r>
              <a:rPr lang="es-AR" sz="1200" dirty="0" err="1" smtClean="0"/>
              <a:t>value</a:t>
            </a:r>
            <a:r>
              <a:rPr lang="es-AR" sz="1200" dirty="0" smtClean="0"/>
              <a:t>: 8.066e-08</a:t>
            </a:r>
            <a:endParaRPr lang="es-A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972386"/>
            <a:ext cx="7896249" cy="56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7590711" cy="285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786" y="1142984"/>
            <a:ext cx="85248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Validacion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supuestos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s-AR" dirty="0" smtClean="0"/>
              <a:t>El diagnóstico se realiza para probar si se cumplen los supuestos del modelo de regresión</a:t>
            </a:r>
          </a:p>
          <a:p>
            <a:r>
              <a:rPr lang="es-AR" dirty="0" smtClean="0"/>
              <a:t>lineal y que son los siguientes:</a:t>
            </a:r>
          </a:p>
          <a:p>
            <a:endParaRPr lang="es-AR" dirty="0" smtClean="0"/>
          </a:p>
          <a:p>
            <a:r>
              <a:rPr lang="es-AR" dirty="0" smtClean="0"/>
              <a:t>· La relación entre la variable respuesta </a:t>
            </a:r>
            <a:r>
              <a:rPr lang="es-AR" i="1" dirty="0" smtClean="0"/>
              <a:t>y </a:t>
            </a:r>
            <a:r>
              <a:rPr lang="es-AR" i="1" dirty="0" err="1" smtClean="0"/>
              <a:t>y</a:t>
            </a:r>
            <a:r>
              <a:rPr lang="es-AR" i="1" dirty="0" smtClean="0"/>
              <a:t> las variables explicativas es lineal, al menos</a:t>
            </a:r>
          </a:p>
          <a:p>
            <a:r>
              <a:rPr lang="es-AR" dirty="0" smtClean="0"/>
              <a:t>aproximadamente.</a:t>
            </a:r>
          </a:p>
          <a:p>
            <a:r>
              <a:rPr lang="es-AR" dirty="0" smtClean="0"/>
              <a:t>· El término del error e tiene media cero.</a:t>
            </a:r>
          </a:p>
          <a:p>
            <a:r>
              <a:rPr lang="es-AR" dirty="0" smtClean="0"/>
              <a:t>· El término del error e tiene varianza constante.</a:t>
            </a:r>
          </a:p>
          <a:p>
            <a:r>
              <a:rPr lang="es-AR" dirty="0" smtClean="0"/>
              <a:t>· Los errores no están correlacionados.</a:t>
            </a:r>
          </a:p>
          <a:p>
            <a:r>
              <a:rPr lang="es-AR" dirty="0" smtClean="0"/>
              <a:t>· Los errores se distribuyen normal.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052736"/>
            <a:ext cx="7880920" cy="5256584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5629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484784"/>
            <a:ext cx="7880920" cy="4824536"/>
          </a:xfrm>
        </p:spPr>
        <p:txBody>
          <a:bodyPr>
            <a:noAutofit/>
          </a:bodyPr>
          <a:lstStyle/>
          <a:p>
            <a:pPr algn="just"/>
            <a:r>
              <a:rPr lang="es-AR" sz="2000" dirty="0" smtClean="0"/>
              <a:t>SUPUESTOS</a:t>
            </a:r>
          </a:p>
          <a:p>
            <a:pPr algn="just"/>
            <a:endParaRPr lang="es-AR" sz="2000" dirty="0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8962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484784"/>
            <a:ext cx="7880920" cy="4824536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6009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733838"/>
            <a:ext cx="88287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Validacion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supuestos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dirty="0" err="1" smtClean="0"/>
              <a:t>Grafico</a:t>
            </a:r>
            <a:r>
              <a:rPr lang="en-US" dirty="0" smtClean="0"/>
              <a:t> de </a:t>
            </a:r>
            <a:r>
              <a:rPr lang="en-US" dirty="0" err="1" smtClean="0"/>
              <a:t>residuos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</a:t>
            </a:r>
            <a:r>
              <a:rPr lang="en-US" dirty="0" err="1" smtClean="0"/>
              <a:t>ajustados</a:t>
            </a:r>
            <a:r>
              <a:rPr lang="en-US" dirty="0" smtClean="0"/>
              <a:t> :</a:t>
            </a:r>
          </a:p>
          <a:p>
            <a:endParaRPr lang="es-AR" sz="1600" dirty="0" smtClean="0"/>
          </a:p>
          <a:p>
            <a:r>
              <a:rPr lang="es-AR" sz="1600" i="1" dirty="0" smtClean="0"/>
              <a:t>Es útil para detectar algunas insuficiencias en el modelo. Si la gráfica no tiene </a:t>
            </a:r>
            <a:r>
              <a:rPr lang="es-AR" sz="1600" dirty="0" smtClean="0"/>
              <a:t>ningún patrón, significa que no hay defectos obvios en el modelo y que podemos considerar que los errores tienen varianza constante. Si existe algún patrón en los datos esto puede indicar que la varianza no es constante, que no hay linealidad o que tal vez se necesiten otras variables explicativas en el modelo. En cualquiera de estos casos una solución podría ser transformar alguna de las variables.</a:t>
            </a:r>
            <a:endParaRPr lang="es-AR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71810"/>
            <a:ext cx="3457571" cy="346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109985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67544" y="1484784"/>
            <a:ext cx="7880920" cy="4824536"/>
          </a:xfrm>
        </p:spPr>
        <p:txBody>
          <a:bodyPr>
            <a:noAutofit/>
          </a:bodyPr>
          <a:lstStyle/>
          <a:p>
            <a:pPr algn="just"/>
            <a:endParaRPr lang="es-AR" sz="2000" dirty="0" smtClean="0"/>
          </a:p>
          <a:p>
            <a:pPr algn="just"/>
            <a:endParaRPr lang="es-AR" sz="2000" dirty="0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3" y="1400175"/>
            <a:ext cx="8981883" cy="46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42852"/>
            <a:ext cx="87868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i="1" dirty="0" smtClean="0"/>
          </a:p>
          <a:p>
            <a:endParaRPr lang="es-AR" i="1" dirty="0" smtClean="0"/>
          </a:p>
          <a:p>
            <a:endParaRPr lang="es-AR" i="1" dirty="0" smtClean="0"/>
          </a:p>
          <a:p>
            <a:endParaRPr lang="es-AR" i="1" dirty="0" smtClean="0"/>
          </a:p>
          <a:p>
            <a:endParaRPr lang="es-AR" i="1" dirty="0" smtClean="0"/>
          </a:p>
          <a:p>
            <a:endParaRPr lang="es-AR" i="1" dirty="0" smtClean="0"/>
          </a:p>
          <a:p>
            <a:r>
              <a:rPr lang="es-AR" i="1" dirty="0" smtClean="0"/>
              <a:t>Gráfica de probabilidad Normal</a:t>
            </a:r>
          </a:p>
          <a:p>
            <a:r>
              <a:rPr lang="es-AR" sz="1600" dirty="0" smtClean="0"/>
              <a:t>El que la distribución de los errores esté alejada de la normalidad puede traer serios</a:t>
            </a:r>
          </a:p>
          <a:p>
            <a:r>
              <a:rPr lang="es-AR" sz="1600" dirty="0" smtClean="0"/>
              <a:t>problemas, ya que las estadísticas </a:t>
            </a:r>
            <a:r>
              <a:rPr lang="es-AR" sz="1600" i="1" dirty="0" smtClean="0"/>
              <a:t>t o F y los intervalos de confianza y de predicción dependen del</a:t>
            </a:r>
          </a:p>
          <a:p>
            <a:r>
              <a:rPr lang="es-AR" sz="1600" dirty="0" smtClean="0"/>
              <a:t>supuesto de normalidad; por lo cual, es importante probar si este supuesto se cumple. Una opción</a:t>
            </a:r>
          </a:p>
          <a:p>
            <a:r>
              <a:rPr lang="es-AR" sz="1600" dirty="0" smtClean="0"/>
              <a:t>es realizar Q-Q </a:t>
            </a:r>
            <a:r>
              <a:rPr lang="es-AR" sz="1600" dirty="0" err="1" smtClean="0"/>
              <a:t>plot</a:t>
            </a:r>
            <a:r>
              <a:rPr lang="es-AR" sz="1600" dirty="0" smtClean="0"/>
              <a:t>.</a:t>
            </a:r>
          </a:p>
          <a:p>
            <a:endParaRPr lang="en-US" i="1" dirty="0" smtClean="0"/>
          </a:p>
          <a:p>
            <a:endParaRPr lang="es-AR" i="1" dirty="0" smtClean="0"/>
          </a:p>
          <a:p>
            <a:r>
              <a:rPr lang="es-AR" i="1" dirty="0" smtClean="0"/>
              <a:t>Gráfica de índice:</a:t>
            </a:r>
          </a:p>
          <a:p>
            <a:r>
              <a:rPr lang="es-AR" sz="1600" dirty="0" smtClean="0"/>
              <a:t>Graficar los residuos en el orden en que se recolectaron los datos, si este se conoce, puede</a:t>
            </a:r>
          </a:p>
          <a:p>
            <a:r>
              <a:rPr lang="es-AR" sz="1600" dirty="0" smtClean="0"/>
              <a:t>ser útil, ya que se puede detectar si existen patrones en los errores, es decir, si estos están</a:t>
            </a:r>
          </a:p>
          <a:p>
            <a:r>
              <a:rPr lang="es-AR" sz="1600" dirty="0" smtClean="0"/>
              <a:t>correlacionados de alguna manera. Lo ideal es que no se encuentre ningún patrón. 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514616"/>
            <a:ext cx="4343408" cy="434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42844" y="142852"/>
            <a:ext cx="878684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endParaRPr lang="es-AR" sz="1400" dirty="0" smtClean="0"/>
          </a:p>
          <a:p>
            <a:r>
              <a:rPr lang="en-US" dirty="0" err="1" smtClean="0"/>
              <a:t>Normalidad</a:t>
            </a:r>
            <a:r>
              <a:rPr lang="en-US" dirty="0" smtClean="0"/>
              <a:t>:</a:t>
            </a:r>
          </a:p>
          <a:p>
            <a:r>
              <a:rPr lang="en-US" sz="1400" dirty="0" err="1" smtClean="0"/>
              <a:t>Ejemplo</a:t>
            </a:r>
            <a:r>
              <a:rPr lang="en-US" sz="1400" dirty="0" smtClean="0"/>
              <a:t> </a:t>
            </a:r>
            <a:r>
              <a:rPr lang="en-US" sz="1400" dirty="0" err="1" smtClean="0"/>
              <a:t>Fluorecencia</a:t>
            </a:r>
            <a:r>
              <a:rPr lang="en-US" sz="1400" dirty="0" smtClean="0"/>
              <a:t>:</a:t>
            </a:r>
          </a:p>
          <a:p>
            <a:endParaRPr lang="es-AR" sz="1400" dirty="0" smtClean="0"/>
          </a:p>
          <a:p>
            <a:r>
              <a:rPr lang="es-AR" sz="1400" dirty="0" err="1" smtClean="0"/>
              <a:t>rstandard</a:t>
            </a:r>
            <a:r>
              <a:rPr lang="es-AR" sz="1400" dirty="0" smtClean="0"/>
              <a:t>(salida)</a:t>
            </a:r>
          </a:p>
          <a:p>
            <a:r>
              <a:rPr lang="es-AR" sz="1400" dirty="0" smtClean="0"/>
              <a:t>          1           2           3           4           5           6           7 </a:t>
            </a:r>
          </a:p>
          <a:p>
            <a:r>
              <a:rPr lang="es-AR" sz="1400" dirty="0" smtClean="0"/>
              <a:t> 1.83750205 -1.03484838 -0.60995352 -1.24769453  0.86485947  0.48813603  0.05636509 </a:t>
            </a:r>
          </a:p>
          <a:p>
            <a:endParaRPr lang="es-AR" sz="1400" dirty="0" smtClean="0"/>
          </a:p>
          <a:p>
            <a:r>
              <a:rPr lang="es-AR" sz="1400" dirty="0" err="1" smtClean="0"/>
              <a:t>win.graph</a:t>
            </a:r>
            <a:r>
              <a:rPr lang="es-AR" sz="1400" dirty="0" smtClean="0"/>
              <a:t>()</a:t>
            </a:r>
          </a:p>
          <a:p>
            <a:r>
              <a:rPr lang="es-AR" sz="1400" dirty="0" err="1" smtClean="0"/>
              <a:t>qqnorm</a:t>
            </a:r>
            <a:r>
              <a:rPr lang="es-AR" sz="1400" dirty="0" smtClean="0"/>
              <a:t>(</a:t>
            </a:r>
            <a:r>
              <a:rPr lang="es-AR" sz="1400" dirty="0" err="1" smtClean="0"/>
              <a:t>rstandard</a:t>
            </a:r>
            <a:r>
              <a:rPr lang="es-AR" sz="1400" dirty="0" smtClean="0"/>
              <a:t>(salida))</a:t>
            </a:r>
          </a:p>
          <a:p>
            <a:r>
              <a:rPr lang="es-AR" sz="1400" dirty="0" err="1" smtClean="0"/>
              <a:t>qqline</a:t>
            </a:r>
            <a:r>
              <a:rPr lang="es-AR" sz="1400" dirty="0" smtClean="0"/>
              <a:t>(</a:t>
            </a:r>
            <a:r>
              <a:rPr lang="es-AR" sz="1400" dirty="0" err="1" smtClean="0"/>
              <a:t>rstandard</a:t>
            </a:r>
            <a:r>
              <a:rPr lang="es-AR" sz="1400" dirty="0" smtClean="0"/>
              <a:t>(salida))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44" y="142852"/>
            <a:ext cx="878684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endParaRPr lang="es-AR" sz="1400" dirty="0" smtClean="0"/>
          </a:p>
          <a:p>
            <a:r>
              <a:rPr lang="en-US" sz="1400" dirty="0" err="1" smtClean="0"/>
              <a:t>Ejemplo</a:t>
            </a:r>
            <a:r>
              <a:rPr lang="en-US" sz="1400" dirty="0" smtClean="0"/>
              <a:t> </a:t>
            </a:r>
            <a:r>
              <a:rPr lang="en-US" sz="1400" dirty="0" err="1" smtClean="0"/>
              <a:t>Fluorecencia</a:t>
            </a:r>
            <a:r>
              <a:rPr lang="en-US" sz="1400" dirty="0" smtClean="0"/>
              <a:t>:</a:t>
            </a:r>
          </a:p>
          <a:p>
            <a:endParaRPr lang="en-US" sz="1400" dirty="0" smtClean="0"/>
          </a:p>
          <a:p>
            <a:r>
              <a:rPr lang="en-US" sz="1400" dirty="0" smtClean="0"/>
              <a:t>&gt; </a:t>
            </a:r>
            <a:r>
              <a:rPr lang="en-US" sz="1400" dirty="0" err="1" smtClean="0"/>
              <a:t>shapiro.test</a:t>
            </a:r>
            <a:r>
              <a:rPr lang="en-US" sz="1400" dirty="0" smtClean="0"/>
              <a:t>(</a:t>
            </a:r>
            <a:r>
              <a:rPr lang="en-US" sz="1400" dirty="0" err="1" smtClean="0"/>
              <a:t>rstandard</a:t>
            </a:r>
            <a:r>
              <a:rPr lang="en-US" sz="1400" dirty="0" smtClean="0"/>
              <a:t>(</a:t>
            </a:r>
            <a:r>
              <a:rPr lang="en-US" sz="1400" dirty="0" err="1" smtClean="0"/>
              <a:t>salida</a:t>
            </a:r>
            <a:r>
              <a:rPr lang="en-US" sz="1400" dirty="0" smtClean="0"/>
              <a:t>))</a:t>
            </a:r>
          </a:p>
          <a:p>
            <a:endParaRPr lang="en-US" sz="1400" dirty="0" smtClean="0"/>
          </a:p>
          <a:p>
            <a:r>
              <a:rPr lang="en-US" sz="1400" dirty="0" smtClean="0"/>
              <a:t>	Shapiro-</a:t>
            </a:r>
            <a:r>
              <a:rPr lang="en-US" sz="1400" dirty="0" err="1" smtClean="0"/>
              <a:t>Wilk</a:t>
            </a:r>
            <a:r>
              <a:rPr lang="en-US" sz="1400" dirty="0" smtClean="0"/>
              <a:t> normality test</a:t>
            </a:r>
          </a:p>
          <a:p>
            <a:endParaRPr lang="en-US" sz="1400" dirty="0" smtClean="0"/>
          </a:p>
          <a:p>
            <a:r>
              <a:rPr lang="en-US" sz="1400" dirty="0" smtClean="0"/>
              <a:t>data:  </a:t>
            </a:r>
            <a:r>
              <a:rPr lang="en-US" sz="1400" dirty="0" err="1" smtClean="0"/>
              <a:t>rstandard</a:t>
            </a:r>
            <a:r>
              <a:rPr lang="en-US" sz="1400" dirty="0" smtClean="0"/>
              <a:t>(</a:t>
            </a:r>
            <a:r>
              <a:rPr lang="en-US" sz="1400" dirty="0" err="1" smtClean="0"/>
              <a:t>salida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W = 0.9579, p-value = 0.8009</a:t>
            </a:r>
          </a:p>
          <a:p>
            <a:r>
              <a:rPr lang="en-US" sz="1400" dirty="0" err="1" smtClean="0"/>
              <a:t>win.graph</a:t>
            </a:r>
            <a:r>
              <a:rPr lang="en-US" sz="1400" dirty="0" smtClean="0"/>
              <a:t>()</a:t>
            </a:r>
          </a:p>
          <a:p>
            <a:r>
              <a:rPr lang="en-US" sz="1400" dirty="0" smtClean="0"/>
              <a:t>plot(</a:t>
            </a:r>
            <a:r>
              <a:rPr lang="en-US" sz="1400" dirty="0" err="1" smtClean="0"/>
              <a:t>salida$fitted.values,salida$residuals</a:t>
            </a:r>
            <a:r>
              <a:rPr lang="en-US" sz="1400" dirty="0" smtClean="0"/>
              <a:t>)</a:t>
            </a:r>
          </a:p>
          <a:p>
            <a:endParaRPr lang="es-AR" sz="1400" dirty="0" smtClean="0"/>
          </a:p>
          <a:p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643182"/>
            <a:ext cx="4057656" cy="405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333500"/>
            <a:ext cx="8972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933450"/>
            <a:ext cx="89725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963" y="1457325"/>
            <a:ext cx="66960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79496"/>
            <a:ext cx="9000000" cy="464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19171"/>
            <a:ext cx="786765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3" y="842986"/>
            <a:ext cx="89820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" y="847748"/>
            <a:ext cx="9010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44872"/>
            <a:ext cx="8169205" cy="517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42852"/>
            <a:ext cx="7772400" cy="642943"/>
          </a:xfrm>
        </p:spPr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</a:rPr>
              <a:t>Regresión lineal simple</a:t>
            </a:r>
            <a:endParaRPr lang="es-AR" sz="3600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380986" cy="5929354"/>
          </a:xfrm>
        </p:spPr>
        <p:txBody>
          <a:bodyPr>
            <a:noAutofit/>
          </a:bodyPr>
          <a:lstStyle/>
          <a:p>
            <a:pPr algn="just"/>
            <a:endParaRPr lang="es-AR" sz="1100" dirty="0" smtClean="0">
              <a:solidFill>
                <a:schemeClr val="tx1"/>
              </a:solidFill>
            </a:endParaRPr>
          </a:p>
          <a:p>
            <a:pPr algn="just"/>
            <a:endParaRPr lang="es-AR" sz="11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667549"/>
            <a:ext cx="9000000" cy="480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2132856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Suma de las distancias = -18.2</a:t>
            </a:r>
            <a:endParaRPr lang="es-A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" y="1124744"/>
            <a:ext cx="9166860" cy="48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2132856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Suma de las distancias = -18.2</a:t>
            </a:r>
            <a:endParaRPr lang="es-A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72" y="1395184"/>
            <a:ext cx="9121140" cy="477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75856" y="5013176"/>
            <a:ext cx="14848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dirty="0" smtClean="0">
                <a:solidFill>
                  <a:srgbClr val="990099"/>
                </a:solidFill>
              </a:rPr>
              <a:t>Área = 2.6569</a:t>
            </a:r>
            <a:endParaRPr lang="es-AR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200" dirty="0" smtClean="0">
                <a:solidFill>
                  <a:srgbClr val="7030A0"/>
                </a:solidFill>
              </a:rPr>
              <a:t>Regresión lineal: Ejemplo de juguete</a:t>
            </a:r>
            <a:endParaRPr lang="es-AR" sz="3200" dirty="0">
              <a:solidFill>
                <a:srgbClr val="7030A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2132856"/>
            <a:ext cx="297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Suma de las distancias = -18.2</a:t>
            </a:r>
            <a:endParaRPr lang="es-A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17914"/>
            <a:ext cx="904494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regresion1peli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1216</Words>
  <Application>Microsoft Office PowerPoint</Application>
  <PresentationFormat>Presentación en pantalla (4:3)</PresentationFormat>
  <Paragraphs>255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5" baseType="lpstr">
      <vt:lpstr>Tema de Office</vt:lpstr>
      <vt:lpstr>Regresión lineal simple</vt:lpstr>
      <vt:lpstr>Regresión lineal simple</vt:lpstr>
      <vt:lpstr>Regresión lineal simple</vt:lpstr>
      <vt:lpstr>Regresión lineal: Ejemplo de juguete</vt:lpstr>
      <vt:lpstr>Regresión lineal: Ejemplo de juguete</vt:lpstr>
      <vt:lpstr>Regresión lineal: Ejemplo de juguete</vt:lpstr>
      <vt:lpstr>Regresión lineal: Ejemplo de juguete</vt:lpstr>
      <vt:lpstr>Regresión lineal: Ejemplo de juguete</vt:lpstr>
      <vt:lpstr>Diapositiva 9</vt:lpstr>
      <vt:lpstr>Diapositiva 10</vt:lpstr>
      <vt:lpstr>Regresión lineal: Ejemplo de juguete</vt:lpstr>
      <vt:lpstr>Regresión lineal: Ejemplo de juguete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Código R para el grafico en movimiento 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  <vt:lpstr>Regresión lineal simple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 descriptiva Descriptiva o Análisis Exploratorio de Datos</dc:title>
  <dc:creator>daniela</dc:creator>
  <cp:lastModifiedBy>Graciela</cp:lastModifiedBy>
  <cp:revision>200</cp:revision>
  <dcterms:created xsi:type="dcterms:W3CDTF">2013-04-28T19:08:20Z</dcterms:created>
  <dcterms:modified xsi:type="dcterms:W3CDTF">2014-06-06T19:25:31Z</dcterms:modified>
</cp:coreProperties>
</file>